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28"/>
  </p:handoutMasterIdLst>
  <p:sldIdLst>
    <p:sldId id="256" r:id="rId4"/>
    <p:sldId id="751" r:id="rId5"/>
    <p:sldId id="844" r:id="rId6"/>
    <p:sldId id="279" r:id="rId7"/>
    <p:sldId id="759" r:id="rId9"/>
    <p:sldId id="760" r:id="rId10"/>
    <p:sldId id="781" r:id="rId11"/>
    <p:sldId id="829" r:id="rId12"/>
    <p:sldId id="897" r:id="rId13"/>
    <p:sldId id="898" r:id="rId14"/>
    <p:sldId id="899" r:id="rId15"/>
    <p:sldId id="900" r:id="rId16"/>
    <p:sldId id="845" r:id="rId17"/>
    <p:sldId id="901" r:id="rId18"/>
    <p:sldId id="902" r:id="rId19"/>
    <p:sldId id="903" r:id="rId20"/>
    <p:sldId id="904" r:id="rId21"/>
    <p:sldId id="905" r:id="rId22"/>
    <p:sldId id="906" r:id="rId23"/>
    <p:sldId id="907" r:id="rId24"/>
    <p:sldId id="908" r:id="rId25"/>
    <p:sldId id="909" r:id="rId26"/>
    <p:sldId id="270" r:id="rId27"/>
  </p:sldIdLst>
  <p:sldSz cx="12192000" cy="6858000"/>
  <p:notesSz cx="7103745" cy="10234295"/>
  <p:embeddedFontLst>
    <p:embeddedFont>
      <p:font typeface="黑体" panose="02010609060101010101" charset="-122"/>
      <p:regular r:id="rId33"/>
    </p:embeddedFont>
    <p:embeddedFont>
      <p:font typeface="微软雅黑" panose="020B0503020204020204" charset="-122"/>
      <p:regular r:id="rId34"/>
    </p:embeddedFont>
    <p:embeddedFont>
      <p:font typeface="华文细黑" panose="02010600040101010101" charset="-122"/>
      <p:regular r:id="rId35"/>
    </p:embeddedFont>
    <p:embeddedFont>
      <p:font typeface="等线" panose="02010600030101010101"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1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5" Type="http://schemas.openxmlformats.org/officeDocument/2006/relationships/slideLayout" Target="../slideLayouts/slideLayout14.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image" Target="../media/image14.jpeg"/><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5.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7.xml"/><Relationship Id="rId1" Type="http://schemas.openxmlformats.org/officeDocument/2006/relationships/tags" Target="../tags/tag3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9.xml"/><Relationship Id="rId1" Type="http://schemas.openxmlformats.org/officeDocument/2006/relationships/tags" Target="../tags/tag3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41.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43.xml"/><Relationship Id="rId1" Type="http://schemas.openxmlformats.org/officeDocument/2006/relationships/tags" Target="../tags/tag4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5.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7.xml"/><Relationship Id="rId1" Type="http://schemas.openxmlformats.org/officeDocument/2006/relationships/tags" Target="../tags/tag4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4" Type="http://schemas.openxmlformats.org/officeDocument/2006/relationships/slideLayout" Target="../slideLayouts/slideLayout14.xml"/><Relationship Id="rId43" Type="http://schemas.openxmlformats.org/officeDocument/2006/relationships/tags" Target="../tags/tag90.xml"/><Relationship Id="rId42" Type="http://schemas.openxmlformats.org/officeDocument/2006/relationships/tags" Target="../tags/tag89.xml"/><Relationship Id="rId41" Type="http://schemas.openxmlformats.org/officeDocument/2006/relationships/tags" Target="../tags/tag88.xml"/><Relationship Id="rId40" Type="http://schemas.openxmlformats.org/officeDocument/2006/relationships/tags" Target="../tags/tag87.xml"/><Relationship Id="rId4" Type="http://schemas.openxmlformats.org/officeDocument/2006/relationships/tags" Target="../tags/tag51.xml"/><Relationship Id="rId39" Type="http://schemas.openxmlformats.org/officeDocument/2006/relationships/tags" Target="../tags/tag86.xml"/><Relationship Id="rId38" Type="http://schemas.openxmlformats.org/officeDocument/2006/relationships/tags" Target="../tags/tag85.xml"/><Relationship Id="rId37" Type="http://schemas.openxmlformats.org/officeDocument/2006/relationships/tags" Target="../tags/tag84.xml"/><Relationship Id="rId36" Type="http://schemas.openxmlformats.org/officeDocument/2006/relationships/tags" Target="../tags/tag83.xml"/><Relationship Id="rId35" Type="http://schemas.openxmlformats.org/officeDocument/2006/relationships/tags" Target="../tags/tag82.xml"/><Relationship Id="rId34" Type="http://schemas.openxmlformats.org/officeDocument/2006/relationships/tags" Target="../tags/tag81.xml"/><Relationship Id="rId33" Type="http://schemas.openxmlformats.org/officeDocument/2006/relationships/tags" Target="../tags/tag80.xml"/><Relationship Id="rId32" Type="http://schemas.openxmlformats.org/officeDocument/2006/relationships/tags" Target="../tags/tag79.xml"/><Relationship Id="rId31" Type="http://schemas.openxmlformats.org/officeDocument/2006/relationships/tags" Target="../tags/tag78.xml"/><Relationship Id="rId30" Type="http://schemas.openxmlformats.org/officeDocument/2006/relationships/tags" Target="../tags/tag77.xml"/><Relationship Id="rId3" Type="http://schemas.openxmlformats.org/officeDocument/2006/relationships/tags" Target="../tags/tag50.xml"/><Relationship Id="rId29" Type="http://schemas.openxmlformats.org/officeDocument/2006/relationships/tags" Target="../tags/tag76.xml"/><Relationship Id="rId28" Type="http://schemas.openxmlformats.org/officeDocument/2006/relationships/tags" Target="../tags/tag75.xml"/><Relationship Id="rId27" Type="http://schemas.openxmlformats.org/officeDocument/2006/relationships/tags" Target="../tags/tag74.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3" Type="http://schemas.openxmlformats.org/officeDocument/2006/relationships/slideLayout" Target="../slideLayouts/slideLayout14.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104.xml"/><Relationship Id="rId1" Type="http://schemas.openxmlformats.org/officeDocument/2006/relationships/tags" Target="../tags/tag10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2" Type="http://schemas.openxmlformats.org/officeDocument/2006/relationships/slideLayout" Target="../slideLayouts/slideLayout14.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custDataLst>
              <p:tags r:id="rId1"/>
            </p:custDataLst>
          </p:nvPr>
        </p:nvSpPr>
        <p:spPr>
          <a:xfrm>
            <a:off x="469900" y="1543050"/>
            <a:ext cx="11264900" cy="2133600"/>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9" name="矩形 8"/>
          <p:cNvSpPr>
            <a:spLocks noChangeAspect="1"/>
          </p:cNvSpPr>
          <p:nvPr>
            <p:custDataLst>
              <p:tags r:id="rId2"/>
            </p:custDataLst>
          </p:nvPr>
        </p:nvSpPr>
        <p:spPr>
          <a:xfrm>
            <a:off x="801688" y="1751013"/>
            <a:ext cx="2287588" cy="1716088"/>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sp>
        <p:nvSpPr>
          <p:cNvPr id="12" name="文本框 11"/>
          <p:cNvSpPr txBox="1"/>
          <p:nvPr>
            <p:custDataLst>
              <p:tags r:id="rId3"/>
            </p:custDataLst>
          </p:nvPr>
        </p:nvSpPr>
        <p:spPr>
          <a:xfrm>
            <a:off x="3435350" y="1828800"/>
            <a:ext cx="8001000" cy="368300"/>
          </a:xfrm>
          <a:prstGeom prst="rect">
            <a:avLst/>
          </a:prstGeom>
          <a:noFill/>
        </p:spPr>
        <p:txBody>
          <a:bodyPr wrap="square" rtlCol="0" anchor="ctr" anchorCtr="0">
            <a:spAutoFit/>
          </a:bodyPr>
          <a:p>
            <a:r>
              <a:rPr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（三）互动性和协作性</a:t>
            </a:r>
            <a:endParaRPr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 name="文本框 1"/>
          <p:cNvSpPr txBox="1"/>
          <p:nvPr>
            <p:custDataLst>
              <p:tags r:id="rId4"/>
            </p:custDataLst>
          </p:nvPr>
        </p:nvSpPr>
        <p:spPr>
          <a:xfrm>
            <a:off x="3435350" y="2274888"/>
            <a:ext cx="8001000" cy="730885"/>
          </a:xfrm>
          <a:prstGeom prst="rect">
            <a:avLst/>
          </a:prstGeom>
          <a:noFill/>
          <a:ln w="9525">
            <a:noFill/>
          </a:ln>
        </p:spPr>
        <p:txBody>
          <a:bodyPr wrap="square" anchor="t" anchorCtr="0">
            <a:spAutoFit/>
          </a:bodyPr>
          <a:p>
            <a:pPr>
              <a:lnSpc>
                <a:spcPct val="130000"/>
              </a:lnSpc>
            </a:pPr>
            <a:r>
              <a:rPr lang="zh-CN" altLang="zh-CN" sz="1600" dirty="0">
                <a:solidFill>
                  <a:srgbClr val="595959"/>
                </a:solidFill>
                <a:latin typeface="微软雅黑" panose="020B0503020204020204" charset="-122"/>
                <a:ea typeface="微软雅黑" panose="020B0503020204020204" charset="-122"/>
                <a:sym typeface="微软雅黑" panose="020B0503020204020204" charset="-122"/>
              </a:rPr>
              <a:t>护理程序的执行是需要护士和其他医务工作者、患者及其家属共同参与的；护士需要具有良好的人际沟通和合作能力。</a:t>
            </a:r>
            <a:endParaRPr lang="zh-CN" altLang="zh-CN" sz="1600" dirty="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20" name="矩形 19"/>
          <p:cNvSpPr/>
          <p:nvPr>
            <p:custDataLst>
              <p:tags r:id="rId5"/>
            </p:custDataLst>
          </p:nvPr>
        </p:nvSpPr>
        <p:spPr>
          <a:xfrm>
            <a:off x="469900" y="3825875"/>
            <a:ext cx="11264900" cy="2132013"/>
          </a:xfrm>
          <a:prstGeom prst="rect">
            <a:avLst/>
          </a:prstGeom>
          <a:solidFill>
            <a:sysClr val="window" lastClr="FFFFFF"/>
          </a:solidFill>
          <a:ln>
            <a:solidFill>
              <a:sysClr val="window" lastClr="FFFFFF">
                <a:lumMod val="85000"/>
                <a:alpha val="50000"/>
              </a:sysClr>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dirty="0"/>
          </a:p>
        </p:txBody>
      </p:sp>
      <p:sp>
        <p:nvSpPr>
          <p:cNvPr id="22" name="文本框 21"/>
          <p:cNvSpPr txBox="1"/>
          <p:nvPr>
            <p:custDataLst>
              <p:tags r:id="rId6"/>
            </p:custDataLst>
          </p:nvPr>
        </p:nvSpPr>
        <p:spPr>
          <a:xfrm>
            <a:off x="3435350" y="4111625"/>
            <a:ext cx="8001000" cy="368300"/>
          </a:xfrm>
          <a:prstGeom prst="rect">
            <a:avLst/>
          </a:prstGeom>
          <a:noFill/>
        </p:spPr>
        <p:txBody>
          <a:bodyPr wrap="square" rtlCol="0" anchor="ctr" anchorCtr="0">
            <a:spAutoFit/>
          </a:bodyPr>
          <a:p>
            <a:r>
              <a:rPr spc="100" noProof="1" dirty="0">
                <a:solidFill>
                  <a:schemeClr val="tx1">
                    <a:lumMod val="65000"/>
                    <a:lumOff val="35000"/>
                  </a:schemeClr>
                </a:solidFill>
                <a:latin typeface="微软雅黑" panose="020B0503020204020204" charset="-122"/>
                <a:ea typeface="微软雅黑" panose="020B0503020204020204" charset="-122"/>
                <a:cs typeface="+mn-cs"/>
                <a:sym typeface="+mn-ea"/>
              </a:rPr>
              <a:t>（四）创造性</a:t>
            </a:r>
            <a:endParaRPr spc="100" noProof="1" dirty="0">
              <a:solidFill>
                <a:schemeClr val="tx1">
                  <a:lumMod val="65000"/>
                  <a:lumOff val="35000"/>
                </a:schemeClr>
              </a:solidFill>
              <a:latin typeface="微软雅黑" panose="020B0503020204020204" charset="-122"/>
              <a:ea typeface="微软雅黑" panose="020B0503020204020204" charset="-122"/>
              <a:cs typeface="+mn-cs"/>
              <a:sym typeface="+mn-ea"/>
            </a:endParaRPr>
          </a:p>
        </p:txBody>
      </p:sp>
      <p:sp>
        <p:nvSpPr>
          <p:cNvPr id="23" name="文本框 22"/>
          <p:cNvSpPr txBox="1"/>
          <p:nvPr>
            <p:custDataLst>
              <p:tags r:id="rId7"/>
            </p:custDataLst>
          </p:nvPr>
        </p:nvSpPr>
        <p:spPr>
          <a:xfrm>
            <a:off x="3435350" y="4557713"/>
            <a:ext cx="8001000" cy="410845"/>
          </a:xfrm>
          <a:prstGeom prst="rect">
            <a:avLst/>
          </a:prstGeom>
          <a:noFill/>
          <a:ln w="9525">
            <a:noFill/>
          </a:ln>
        </p:spPr>
        <p:txBody>
          <a:bodyPr wrap="square" anchor="t" anchorCtr="0">
            <a:spAutoFit/>
          </a:bodyPr>
          <a:p>
            <a:pPr>
              <a:lnSpc>
                <a:spcPct val="130000"/>
              </a:lnSpc>
            </a:pPr>
            <a:r>
              <a:rPr lang="zh-CN" altLang="en-US" sz="1600" dirty="0">
                <a:solidFill>
                  <a:srgbClr val="595959"/>
                </a:solidFill>
                <a:latin typeface="微软雅黑" panose="020B0503020204020204" charset="-122"/>
                <a:ea typeface="微软雅黑" panose="020B0503020204020204" charset="-122"/>
                <a:sym typeface="等线" panose="02010600030101010101" charset="-122"/>
              </a:rPr>
              <a:t>使用护理程序可以发挥护士的创造性，针对患者的具体需求提供个性化护理。</a:t>
            </a:r>
            <a:endParaRPr lang="zh-CN" altLang="en-US" sz="1600" dirty="0">
              <a:solidFill>
                <a:srgbClr val="595959"/>
              </a:solidFill>
              <a:latin typeface="微软雅黑" panose="020B0503020204020204" charset="-122"/>
              <a:ea typeface="微软雅黑" panose="020B0503020204020204" charset="-122"/>
              <a:sym typeface="等线" panose="02010600030101010101" charset="-122"/>
            </a:endParaRPr>
          </a:p>
        </p:txBody>
      </p:sp>
      <p:pic>
        <p:nvPicPr>
          <p:cNvPr id="32" name="图片 31"/>
          <p:cNvPicPr>
            <a:picLocks noChangeAspect="1"/>
          </p:cNvPicPr>
          <p:nvPr>
            <p:custDataLst>
              <p:tags r:id="rId8"/>
            </p:custDataLst>
          </p:nvPr>
        </p:nvPicPr>
        <p:blipFill>
          <a:blip r:embed="rId9" cstate="screen"/>
          <a:srcRect/>
          <a:stretch>
            <a:fillRect/>
          </a:stretch>
        </p:blipFill>
        <p:spPr>
          <a:xfrm>
            <a:off x="802024" y="1752040"/>
            <a:ext cx="2287267" cy="1715447"/>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21" name="矩形 20"/>
          <p:cNvSpPr>
            <a:spLocks noChangeAspect="1"/>
          </p:cNvSpPr>
          <p:nvPr>
            <p:custDataLst>
              <p:tags r:id="rId10"/>
            </p:custDataLst>
          </p:nvPr>
        </p:nvSpPr>
        <p:spPr>
          <a:xfrm>
            <a:off x="801688" y="4033838"/>
            <a:ext cx="2287588" cy="1716088"/>
          </a:xfrm>
          <a:prstGeom prst="rect">
            <a:avLst/>
          </a:prstGeom>
          <a:solidFill>
            <a:sysClr val="window" lastClr="FFFFFF">
              <a:lumMod val="85000"/>
            </a:sys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fontAlgn="base"/>
            <a:endParaRPr lang="zh-CN" altLang="en-US" strike="noStrike" noProof="1"/>
          </a:p>
        </p:txBody>
      </p:sp>
      <p:pic>
        <p:nvPicPr>
          <p:cNvPr id="37" name="图片 36"/>
          <p:cNvPicPr>
            <a:picLocks noChangeAspect="1"/>
          </p:cNvPicPr>
          <p:nvPr>
            <p:custDataLst>
              <p:tags r:id="rId11"/>
            </p:custDataLst>
          </p:nvPr>
        </p:nvPicPr>
        <p:blipFill>
          <a:blip r:embed="rId12" cstate="screen"/>
          <a:srcRect/>
          <a:stretch>
            <a:fillRect/>
          </a:stretch>
        </p:blipFill>
        <p:spPr>
          <a:xfrm>
            <a:off x="802005" y="4034790"/>
            <a:ext cx="2287270" cy="1715135"/>
          </a:xfrm>
          <a:custGeom>
            <a:avLst/>
            <a:gdLst>
              <a:gd name="connsiteX0" fmla="*/ 0 w 2287267"/>
              <a:gd name="connsiteY0" fmla="*/ 0 h 1715450"/>
              <a:gd name="connsiteX1" fmla="*/ 2287267 w 2287267"/>
              <a:gd name="connsiteY1" fmla="*/ 0 h 1715450"/>
              <a:gd name="connsiteX2" fmla="*/ 2287267 w 2287267"/>
              <a:gd name="connsiteY2" fmla="*/ 1715450 h 1715450"/>
              <a:gd name="connsiteX3" fmla="*/ 0 w 2287267"/>
              <a:gd name="connsiteY3" fmla="*/ 1715450 h 1715450"/>
            </a:gdLst>
            <a:ahLst/>
            <a:cxnLst>
              <a:cxn ang="0">
                <a:pos x="connsiteX0" y="connsiteY0"/>
              </a:cxn>
              <a:cxn ang="0">
                <a:pos x="connsiteX1" y="connsiteY1"/>
              </a:cxn>
              <a:cxn ang="0">
                <a:pos x="connsiteX2" y="connsiteY2"/>
              </a:cxn>
              <a:cxn ang="0">
                <a:pos x="connsiteX3" y="connsiteY3"/>
              </a:cxn>
            </a:cxnLst>
            <a:rect l="l" t="t" r="r" b="b"/>
            <a:pathLst>
              <a:path w="2287267" h="1715450">
                <a:moveTo>
                  <a:pt x="0" y="0"/>
                </a:moveTo>
                <a:lnTo>
                  <a:pt x="2287267" y="0"/>
                </a:lnTo>
                <a:lnTo>
                  <a:pt x="2287267" y="1715450"/>
                </a:lnTo>
                <a:lnTo>
                  <a:pt x="0" y="1715450"/>
                </a:lnTo>
                <a:close/>
              </a:path>
            </a:pathLst>
          </a:custGeom>
        </p:spPr>
      </p:pic>
      <p:sp>
        <p:nvSpPr>
          <p:cNvPr id="4" name="Title 6"/>
          <p:cNvSpPr txBox="1"/>
          <p:nvPr>
            <p:custDataLst>
              <p:tags r:id="rId13"/>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二、护理程序的特点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p:tgtEl>
                                          <p:spTgt spid="22"/>
                                        </p:tgtEl>
                                        <p:attrNameLst>
                                          <p:attrName>ppt_y</p:attrName>
                                        </p:attrNameLst>
                                      </p:cBhvr>
                                      <p:tavLst>
                                        <p:tav tm="0">
                                          <p:val>
                                            <p:strVal val="#ppt_y-#ppt_h*1.125000"/>
                                          </p:val>
                                        </p:tav>
                                        <p:tav tm="100000">
                                          <p:val>
                                            <p:strVal val="#ppt_y"/>
                                          </p:val>
                                        </p:tav>
                                      </p:tavLst>
                                    </p:anim>
                                    <p:animEffect transition="in" filter="wipe(down)">
                                      <p:cBhvr>
                                        <p:cTn id="18" dur="500"/>
                                        <p:tgtEl>
                                          <p:spTgt spid="22"/>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p:tgtEl>
                                          <p:spTgt spid="23"/>
                                        </p:tgtEl>
                                        <p:attrNameLst>
                                          <p:attrName>ppt_y</p:attrName>
                                        </p:attrNameLst>
                                      </p:cBhvr>
                                      <p:tavLst>
                                        <p:tav tm="0">
                                          <p:val>
                                            <p:strVal val="#ppt_y-#ppt_h*1.125000"/>
                                          </p:val>
                                        </p:tav>
                                        <p:tav tm="100000">
                                          <p:val>
                                            <p:strVal val="#ppt_y"/>
                                          </p:val>
                                        </p:tav>
                                      </p:tavLst>
                                    </p:anim>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圆角矩形 9"/>
          <p:cNvSpPr/>
          <p:nvPr/>
        </p:nvSpPr>
        <p:spPr>
          <a:xfrm>
            <a:off x="931863" y="2590800"/>
            <a:ext cx="2452688" cy="2990850"/>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7" name="矩形 18"/>
          <p:cNvSpPr/>
          <p:nvPr/>
        </p:nvSpPr>
        <p:spPr>
          <a:xfrm>
            <a:off x="1060450" y="2767013"/>
            <a:ext cx="2174875" cy="1598295"/>
          </a:xfrm>
          <a:prstGeom prst="rect">
            <a:avLst/>
          </a:prstGeom>
          <a:noFill/>
          <a:ln w="9525">
            <a:noFill/>
          </a:ln>
        </p:spPr>
        <p:txBody>
          <a:bodyPr wrap="square" anchor="t">
            <a:spAutoFit/>
          </a:bodyPr>
          <a:p>
            <a:pPr indent="0" algn="just" fontAlgn="auto">
              <a:lnSpc>
                <a:spcPct val="140000"/>
              </a:lnSpc>
              <a:spcBef>
                <a:spcPts val="1000"/>
              </a:spcBef>
              <a:buFont typeface="+mj-lt"/>
              <a:buNone/>
            </a:pPr>
            <a:r>
              <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rPr>
              <a:t>在护理实践中使用护理程序的目的是保证护士能为患者提供高质量的，以患者为中心的整体护理。</a:t>
            </a:r>
            <a:endPar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endParaRPr>
          </a:p>
        </p:txBody>
      </p:sp>
      <p:sp>
        <p:nvSpPr>
          <p:cNvPr id="4" name="文本框 3"/>
          <p:cNvSpPr txBox="1"/>
          <p:nvPr/>
        </p:nvSpPr>
        <p:spPr>
          <a:xfrm>
            <a:off x="801688" y="2168525"/>
            <a:ext cx="2582863" cy="337185"/>
          </a:xfrm>
          <a:prstGeom prst="rect">
            <a:avLst/>
          </a:prstGeom>
          <a:noFill/>
        </p:spPr>
        <p:txBody>
          <a:bodyPr wrap="square" rtlCol="0" anchor="t">
            <a:spAutoFit/>
          </a:bodyPr>
          <a:p>
            <a:r>
              <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（五）以人为中心</a:t>
            </a:r>
            <a:endPar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 name="圆角矩形 9"/>
          <p:cNvSpPr/>
          <p:nvPr/>
        </p:nvSpPr>
        <p:spPr>
          <a:xfrm>
            <a:off x="3489325" y="2590800"/>
            <a:ext cx="2484438" cy="2990850"/>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7" name="矩形 18"/>
          <p:cNvSpPr/>
          <p:nvPr/>
        </p:nvSpPr>
        <p:spPr>
          <a:xfrm>
            <a:off x="3619500" y="2695575"/>
            <a:ext cx="2200275" cy="1598295"/>
          </a:xfrm>
          <a:prstGeom prst="rect">
            <a:avLst/>
          </a:prstGeom>
          <a:noFill/>
          <a:ln w="9525">
            <a:noFill/>
          </a:ln>
        </p:spPr>
        <p:txBody>
          <a:bodyPr wrap="square" anchor="t">
            <a:spAutoFit/>
          </a:bodyPr>
          <a:p>
            <a:pPr indent="0" algn="just" fontAlgn="auto">
              <a:lnSpc>
                <a:spcPct val="140000"/>
              </a:lnSpc>
              <a:spcBef>
                <a:spcPts val="1000"/>
              </a:spcBef>
              <a:buFont typeface="+mj-lt"/>
              <a:buNone/>
            </a:pPr>
            <a:r>
              <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rPr>
              <a:t>护理程序运用过程中以很多理论为基础，如一般系统论、基本需要层次论、沟通理论、应激与适应理论等。</a:t>
            </a:r>
            <a:endPar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endParaRPr>
          </a:p>
        </p:txBody>
      </p:sp>
      <p:sp>
        <p:nvSpPr>
          <p:cNvPr id="8" name="文本框 7"/>
          <p:cNvSpPr txBox="1"/>
          <p:nvPr/>
        </p:nvSpPr>
        <p:spPr>
          <a:xfrm>
            <a:off x="3313113" y="2168525"/>
            <a:ext cx="2589213" cy="337185"/>
          </a:xfrm>
          <a:prstGeom prst="rect">
            <a:avLst/>
          </a:prstGeom>
          <a:noFill/>
        </p:spPr>
        <p:txBody>
          <a:bodyPr wrap="square" rtlCol="0" anchor="t">
            <a:spAutoFit/>
          </a:bodyPr>
          <a:p>
            <a:pPr algn="just"/>
            <a:r>
              <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（六）有理论依据</a:t>
            </a:r>
            <a:endPar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圆角矩形 9"/>
          <p:cNvSpPr/>
          <p:nvPr/>
        </p:nvSpPr>
        <p:spPr>
          <a:xfrm>
            <a:off x="6078538" y="2590800"/>
            <a:ext cx="2484438" cy="2990850"/>
          </a:xfrm>
          <a:prstGeom prst="roundRect">
            <a:avLst>
              <a:gd name="adj" fmla="val 1278"/>
            </a:avLst>
          </a:prstGeom>
          <a:solidFill>
            <a:srgbClr val="E6F2FB"/>
          </a:solidFill>
          <a:ln w="9525">
            <a:noFill/>
          </a:ln>
        </p:spPr>
        <p:txBody>
          <a:bodyPr wrap="none" lIns="91429" tIns="45715" rIns="91429" bIns="45715" anchor="ctr"/>
          <a:p>
            <a:pPr algn="ctr" eaLnBrk="0" fontAlgn="base" hangingPunct="0"/>
            <a:endParaRPr lang="zh-CN" altLang="zh-CN" sz="2400" strike="noStrike" noProof="1" dirty="0">
              <a:solidFill>
                <a:srgbClr val="FFFFFF">
                  <a:alpha val="11000"/>
                </a:srgbClr>
              </a:solidFill>
              <a:latin typeface="华康俪金黑W8(P)" pitchFamily="2" charset="-122"/>
              <a:ea typeface="华康俪金黑W8(P)" pitchFamily="2" charset="-122"/>
              <a:sym typeface="华康俪金黑W8(P)" pitchFamily="2" charset="-122"/>
            </a:endParaRPr>
          </a:p>
        </p:txBody>
      </p:sp>
      <p:sp>
        <p:nvSpPr>
          <p:cNvPr id="10" name="矩形 18"/>
          <p:cNvSpPr/>
          <p:nvPr/>
        </p:nvSpPr>
        <p:spPr>
          <a:xfrm>
            <a:off x="6221413" y="2768600"/>
            <a:ext cx="2200275" cy="1899285"/>
          </a:xfrm>
          <a:prstGeom prst="rect">
            <a:avLst/>
          </a:prstGeom>
          <a:noFill/>
          <a:ln w="9525">
            <a:noFill/>
          </a:ln>
        </p:spPr>
        <p:txBody>
          <a:bodyPr wrap="square" anchor="t">
            <a:spAutoFit/>
          </a:bodyPr>
          <a:p>
            <a:pPr indent="0" algn="just" fontAlgn="auto">
              <a:lnSpc>
                <a:spcPct val="140000"/>
              </a:lnSpc>
              <a:spcBef>
                <a:spcPts val="1000"/>
              </a:spcBef>
              <a:buFont typeface="+mj-lt"/>
              <a:buNone/>
            </a:pPr>
            <a:r>
              <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rPr>
              <a:t>无论护理对象是个人、家庭还是社区，无论护理工作的场所是医院、诊所还是老人院，护士都可以运用护理程序为护理对象提供护理服务。</a:t>
            </a:r>
            <a:endParaRPr lang="zh-CN" altLang="en-US" sz="1400" b="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微软雅黑" panose="020B0503020204020204" charset="-122"/>
            </a:endParaRPr>
          </a:p>
        </p:txBody>
      </p:sp>
      <p:sp>
        <p:nvSpPr>
          <p:cNvPr id="11" name="文本框 10"/>
          <p:cNvSpPr txBox="1"/>
          <p:nvPr/>
        </p:nvSpPr>
        <p:spPr>
          <a:xfrm>
            <a:off x="5948363" y="2168525"/>
            <a:ext cx="2543175" cy="337185"/>
          </a:xfrm>
          <a:prstGeom prst="rect">
            <a:avLst/>
          </a:prstGeom>
          <a:noFill/>
        </p:spPr>
        <p:txBody>
          <a:bodyPr wrap="square" rtlCol="0" anchor="t">
            <a:spAutoFit/>
          </a:bodyPr>
          <a:p>
            <a:pPr algn="just"/>
            <a:r>
              <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（七）普遍性、适用性</a:t>
            </a:r>
            <a:endParaRPr sz="1600" spc="100" noProof="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pic>
        <p:nvPicPr>
          <p:cNvPr id="112654" name="图片 11" descr="&amp;pky8919957215&amp;"/>
          <p:cNvPicPr>
            <a:picLocks noChangeAspect="1"/>
          </p:cNvPicPr>
          <p:nvPr/>
        </p:nvPicPr>
        <p:blipFill>
          <a:blip r:embed="rId1"/>
          <a:srcRect l="32822" t="21021" r="22076"/>
          <a:stretch>
            <a:fillRect/>
          </a:stretch>
        </p:blipFill>
        <p:spPr>
          <a:xfrm>
            <a:off x="8682038" y="2568575"/>
            <a:ext cx="2551112" cy="2990850"/>
          </a:xfrm>
          <a:prstGeom prst="rect">
            <a:avLst/>
          </a:prstGeom>
          <a:noFill/>
          <a:ln w="9525">
            <a:noFill/>
          </a:ln>
        </p:spPr>
      </p:pic>
      <p:sp>
        <p:nvSpPr>
          <p:cNvPr id="3" name="Title 6"/>
          <p:cNvSpPr txBox="1"/>
          <p:nvPr>
            <p:custDataLst>
              <p:tags r:id="rId2"/>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二、护理程序的特点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strips(downLeft)">
                                      <p:cBhvr>
                                        <p:cTn id="7" dur="1000"/>
                                        <p:tgtEl>
                                          <p:spTgt spid="16"/>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17"/>
                                        </p:tgtEl>
                                        <p:attrNameLst>
                                          <p:attrName>style.visibility</p:attrName>
                                        </p:attrNameLst>
                                      </p:cBhvr>
                                      <p:to>
                                        <p:strVal val="visible"/>
                                      </p:to>
                                    </p:set>
                                    <p:animEffect transition="in" filter="strips(downLeft)">
                                      <p:cBhvr>
                                        <p:cTn id="11" dur="1000"/>
                                        <p:tgtEl>
                                          <p:spTgt spid="17"/>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000" fill="hold">
                                          <p:stCondLst>
                                            <p:cond delay="0"/>
                                          </p:stCondLst>
                                        </p:cTn>
                                        <p:tgtEl>
                                          <p:spTgt spid="6"/>
                                        </p:tgtEl>
                                        <p:attrNameLst>
                                          <p:attrName>style.visibility</p:attrName>
                                        </p:attrNameLst>
                                      </p:cBhvr>
                                      <p:to>
                                        <p:strVal val="visible"/>
                                      </p:to>
                                    </p:set>
                                    <p:animEffect transition="in" filter="strips(downLeft)">
                                      <p:cBhvr>
                                        <p:cTn id="15" dur="1000"/>
                                        <p:tgtEl>
                                          <p:spTgt spid="6"/>
                                        </p:tgtEl>
                                      </p:cBhvr>
                                    </p:animEffect>
                                  </p:childTnLst>
                                </p:cTn>
                              </p:par>
                            </p:childTnLst>
                          </p:cTn>
                        </p:par>
                        <p:par>
                          <p:cTn id="16" fill="hold">
                            <p:stCondLst>
                              <p:cond delay="3000"/>
                            </p:stCondLst>
                            <p:childTnLst>
                              <p:par>
                                <p:cTn id="17" presetID="18" presetClass="entr" presetSubtype="12" fill="hold" grpId="0" nodeType="afterEffect">
                                  <p:stCondLst>
                                    <p:cond delay="0"/>
                                  </p:stCondLst>
                                  <p:childTnLst>
                                    <p:set>
                                      <p:cBhvr>
                                        <p:cTn id="18" dur="1000" fill="hold">
                                          <p:stCondLst>
                                            <p:cond delay="0"/>
                                          </p:stCondLst>
                                        </p:cTn>
                                        <p:tgtEl>
                                          <p:spTgt spid="7"/>
                                        </p:tgtEl>
                                        <p:attrNameLst>
                                          <p:attrName>style.visibility</p:attrName>
                                        </p:attrNameLst>
                                      </p:cBhvr>
                                      <p:to>
                                        <p:strVal val="visible"/>
                                      </p:to>
                                    </p:set>
                                    <p:animEffect transition="in" filter="strips(downLeft)">
                                      <p:cBhvr>
                                        <p:cTn id="19" dur="1000"/>
                                        <p:tgtEl>
                                          <p:spTgt spid="7"/>
                                        </p:tgtEl>
                                      </p:cBhvr>
                                    </p:animEffect>
                                  </p:childTnLst>
                                </p:cTn>
                              </p:par>
                            </p:childTnLst>
                          </p:cTn>
                        </p:par>
                        <p:par>
                          <p:cTn id="20" fill="hold">
                            <p:stCondLst>
                              <p:cond delay="4000"/>
                            </p:stCondLst>
                            <p:childTnLst>
                              <p:par>
                                <p:cTn id="21" presetID="18" presetClass="entr" presetSubtype="12" fill="hold" grpId="0" nodeType="after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strips(downLeft)">
                                      <p:cBhvr>
                                        <p:cTn id="23" dur="1000"/>
                                        <p:tgtEl>
                                          <p:spTgt spid="9"/>
                                        </p:tgtEl>
                                      </p:cBhvr>
                                    </p:animEffect>
                                  </p:childTnLst>
                                </p:cTn>
                              </p:par>
                            </p:childTnLst>
                          </p:cTn>
                        </p:par>
                        <p:par>
                          <p:cTn id="24" fill="hold">
                            <p:stCondLst>
                              <p:cond delay="5000"/>
                            </p:stCondLst>
                            <p:childTnLst>
                              <p:par>
                                <p:cTn id="25" presetID="18" presetClass="entr" presetSubtype="12" fill="hold" grpId="0" nodeType="after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strips(downLeft)">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p:bldP spid="6" grpId="0" bldLvl="0" animBg="1"/>
      <p:bldP spid="7" grpId="0"/>
      <p:bldP spid="9" grpId="0" bldLvl="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1414" y="172148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护理程序的基本</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步骤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一、护理评估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57910" y="1952625"/>
            <a:ext cx="1029208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（一）资料的收集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资料收集是否完整和正确直接影响到做出护理诊断、制订护理计划的准确性，因而是评估中非常重要的一步。</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（二）资料的来源</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患者是资料的主要来源，此外，资料的其他来源也应重视。</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（三）收集资料的方法</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观察　观察是指护士在临床实践中运用视、听、嗅、触等多种感官获得有关患者、患者家属、患者所处环境的信息，并对信息的价值做出判断。</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护理体检　护士对入院患者收集的客观资料，包括测量身高、体重、生命体征、意识、瞳孔；评估皮肤、口腔黏膜、四肢活动度、营养状况等。</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交谈　交谈是人与人之间的语言交流过程，包括交换信息、意见、感受、感情等。</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一、护理评估</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76960" y="2230120"/>
            <a:ext cx="10292080" cy="304609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查阅　包括查阅患者的医疗病历、实验室及其他检查结果等。</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（四）资料的组织和记录</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（1）资料记录前，善于组织内容，主次分明，条理清晰。</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（2）记录资料的表格根据各医院、甚至同一医院中各病区的特点由护士自行设计。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（3）记录资料要及时：护士通过观察、体格检查、交谈等途径获得的资料要及时记录，以掌握患者的动态变化情况。</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（4）记录的资料真实：不要带有自己的主观判断和结论，应客观地记录患者的主诉说和临床所见。</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（5）客观资料记录：要运用统一记录格式和单位，清晰、准确、简洁，使用医学术语</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二、护理诊断</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9960" y="2200910"/>
            <a:ext cx="1029208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（一）护理诊断的概念</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定义　根据收集到的资料确定护理诊断是护理程序的第二步。</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护理诊断与医疗诊断的区别　医疗诊断是医生使用的名词，是对一个疾病、一组症状体征的叙述，是用一个名称来说明疾病的原因、病理生理的改变，以便指导治疗措施。护理诊断是护士使用的名词，用于判断个体和人群对健康状态、健康问题中现存的、潜在的、健康的、综合的反应；是制订护理措施的依据。</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（二）护理诊断的组成部分</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护理诊断基本是由名称、定义、诊断依据、相关因素四部分组成。</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（三）护理诊断的陈述</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护理诊断陈述包括三部分，即 PES 公式；2. 相关因素的陈述；3. 知识缺乏的陈述。</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二、护理诊断</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3945" y="2137410"/>
            <a:ext cx="604520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（四）医护合作性问题</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医护合作性问题　护理问题分为两大类，一类是经护士直接采取措施可以解决的，属于护理诊断；另一类是要与其他健康保健人员尤其是医生共同合作解决的，护士主要承担监测任务，观察患者的病情变化，应用医嘱和护理措施预防或减少并发症的发生，属于合作性问题。</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合作性问题的陈述　合作性问题的陈述方式为“潜在并发症：××××”，如：脑外伤后长期卧床患者“潜在并发症：静脉栓塞”。</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588885" y="2279650"/>
            <a:ext cx="3173095" cy="3129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三、护理计划</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02995" y="1952625"/>
            <a:ext cx="604520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（一）排列优先顺序</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当患者同时存在多个护理诊断时，需要对这些护理诊断进行排序，确定解决问题的优先顺序，以便根据问题的轻、重、缓、急安排护理工作，把对患者生命和健康威胁最大的问题放在首位，其他的依次排列。</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（二）制定目标</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定义　目标是护理计划中很重要的一部分，每一个护理诊断都要有相应的目标。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目标的陈述方式　目标的陈述常包括以下几个成分：主语、谓语、行为标准、条件状语及评价时间。</a:t>
            </a:r>
            <a:endParaRPr lang="zh-CN" altLang="en-US" sz="1600" dirty="0">
              <a:latin typeface="微软雅黑" panose="020B0503020204020204" charset="-122"/>
              <a:ea typeface="微软雅黑" panose="020B0503020204020204" charset="-122"/>
            </a:endParaRPr>
          </a:p>
        </p:txBody>
      </p:sp>
      <p:pic>
        <p:nvPicPr>
          <p:cNvPr id="5" name="图片 4" descr="护理老人卡通折纸矢量图"/>
          <p:cNvPicPr>
            <a:picLocks noChangeAspect="1"/>
          </p:cNvPicPr>
          <p:nvPr/>
        </p:nvPicPr>
        <p:blipFill>
          <a:blip r:embed="rId3"/>
          <a:stretch>
            <a:fillRect/>
          </a:stretch>
        </p:blipFill>
        <p:spPr>
          <a:xfrm>
            <a:off x="7216140" y="214439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三、护理计划</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02995" y="1819275"/>
            <a:ext cx="995553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目标的分类</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（1）短期目标：也是近期目标，指在相对较短的时间内，一般小于 7 天要达到的目标。如 3 天内产妇学会给新生儿洗澡。</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（2）长期目标：也是远期目标，是指需要相对较长时间才能实现的目标。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制定目标注意事项</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（1）目标的主语一定是患者，而不能是护士。</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（2）一个目标中只能出现一个行为动词，当有多个目标时，保证每个目标中只有一个行为动词。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（3）目标应是可观察、可测量、可评价、有时间性，其中的行为标准应尽量具体。</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（4）目标应是护理范畴内的，可以通过护理措施达到的。</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（5）目标应具有现实性、可行性，要在患者能力可及的范围内，要考虑其身体、心理状况、智力水平、经济条件。</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三、护理计划</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8235" y="2136775"/>
            <a:ext cx="995553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（6）让患者参与目标的制定，使患者认识到维护健康不仅是医护人员的责任，也是自己的责任，护患双方应共同努力以保证目标的实现。</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（7）关于潜在并发症的目标：潜在并发症是合作性问题，护理措施往往无法阻止其发生，护士的主要任务在于监测并发症的发生或发展。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（三）制定护理措施</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护理措施是护士为帮助患者达到预定目标或协助患者采取的行动方法。</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（四）护理计划成文</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理计划成文是指将护理诊断、目标、护理措施和措施依据以一定格式写出来。这不仅为护理程序的下一步实施提供了指导，也有利于护士之间以及护士与其他医务人员之间的沟通交流，保证了护理工作的连续性。</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3423920" y="1407160"/>
            <a:ext cx="690562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ctr" fontAlgn="auto">
              <a:lnSpc>
                <a:spcPct val="150000"/>
              </a:lnSpc>
              <a:spcBef>
                <a:spcPts val="1000"/>
              </a:spcBef>
              <a:spcAft>
                <a:spcPts val="0"/>
              </a:spcAft>
              <a:buClr>
                <a:srgbClr val="1F4E78"/>
              </a:buClr>
              <a:buSzPct val="110000"/>
              <a:buFont typeface="Wingdings" panose="05000000000000000000" charset="0"/>
              <a:buChar char="u"/>
            </a:pPr>
            <a:r>
              <a:rPr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（一）实施前的准备</a:t>
            </a:r>
            <a:endParaRPr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8854" name="组合 1"/>
          <p:cNvGrpSpPr/>
          <p:nvPr/>
        </p:nvGrpSpPr>
        <p:grpSpPr>
          <a:xfrm>
            <a:off x="1125538" y="2355850"/>
            <a:ext cx="3219450" cy="3163888"/>
            <a:chOff x="1713" y="2088"/>
            <a:chExt cx="6072" cy="6234"/>
          </a:xfrm>
        </p:grpSpPr>
        <p:sp>
          <p:nvSpPr>
            <p:cNvPr id="78855" name="任意多边形 21"/>
            <p:cNvSpPr/>
            <p:nvPr>
              <p:custDataLst>
                <p:tags r:id="rId2"/>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78856" name="任意多边形 22"/>
            <p:cNvSpPr/>
            <p:nvPr>
              <p:custDataLst>
                <p:tags r:id="rId3"/>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78857" name="任意多边形 23"/>
            <p:cNvSpPr/>
            <p:nvPr>
              <p:custDataLst>
                <p:tags r:id="rId4"/>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78858" name="任意多边形 24"/>
            <p:cNvSpPr/>
            <p:nvPr>
              <p:custDataLst>
                <p:tags r:id="rId5"/>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78859" name="任意多边形 25"/>
            <p:cNvSpPr/>
            <p:nvPr>
              <p:custDataLst>
                <p:tags r:id="rId6"/>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78860" name="矩形 68"/>
            <p:cNvSpPr/>
            <p:nvPr>
              <p:custDataLst>
                <p:tags r:id="rId7"/>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1" name="矩形 69"/>
            <p:cNvSpPr/>
            <p:nvPr>
              <p:custDataLst>
                <p:tags r:id="rId8"/>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2" name="矩形 70"/>
            <p:cNvSpPr/>
            <p:nvPr>
              <p:custDataLst>
                <p:tags r:id="rId9"/>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3" name="矩形 71"/>
            <p:cNvSpPr/>
            <p:nvPr>
              <p:custDataLst>
                <p:tags r:id="rId10"/>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4" name="矩形 72"/>
            <p:cNvSpPr/>
            <p:nvPr>
              <p:custDataLst>
                <p:tags r:id="rId11"/>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5" name="矩形 13"/>
            <p:cNvSpPr/>
            <p:nvPr>
              <p:custDataLst>
                <p:tags r:id="rId12"/>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6" name="矩形 14"/>
            <p:cNvSpPr/>
            <p:nvPr>
              <p:custDataLst>
                <p:tags r:id="rId13"/>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7" name="矩形 16"/>
            <p:cNvSpPr/>
            <p:nvPr>
              <p:custDataLst>
                <p:tags r:id="rId14"/>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8" name="矩形 19"/>
            <p:cNvSpPr/>
            <p:nvPr>
              <p:custDataLst>
                <p:tags r:id="rId15"/>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9" name="矩形 20"/>
            <p:cNvSpPr/>
            <p:nvPr>
              <p:custDataLst>
                <p:tags r:id="rId16"/>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0" name="矩形 22"/>
            <p:cNvSpPr/>
            <p:nvPr>
              <p:custDataLst>
                <p:tags r:id="rId17"/>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1" name="任意多边形 37"/>
            <p:cNvSpPr/>
            <p:nvPr>
              <p:custDataLst>
                <p:tags r:id="rId18"/>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78872" name="任意多边形 38"/>
            <p:cNvSpPr/>
            <p:nvPr>
              <p:custDataLst>
                <p:tags r:id="rId19"/>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78873" name="任意多边形 39"/>
            <p:cNvSpPr/>
            <p:nvPr>
              <p:custDataLst>
                <p:tags r:id="rId20"/>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78874" name="矩形 26"/>
            <p:cNvSpPr/>
            <p:nvPr>
              <p:custDataLst>
                <p:tags r:id="rId21"/>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5" name="任意多边形 19"/>
            <p:cNvSpPr/>
            <p:nvPr>
              <p:custDataLst>
                <p:tags r:id="rId22"/>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78876" name="椭圆 31"/>
            <p:cNvSpPr/>
            <p:nvPr>
              <p:custDataLst>
                <p:tags r:id="rId23"/>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7" name="任意多边形 13"/>
            <p:cNvSpPr/>
            <p:nvPr>
              <p:custDataLst>
                <p:tags r:id="rId24"/>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78878" name="任意多边形 14"/>
            <p:cNvSpPr/>
            <p:nvPr>
              <p:custDataLst>
                <p:tags r:id="rId25"/>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78879" name="任意多边形 15"/>
            <p:cNvSpPr/>
            <p:nvPr>
              <p:custDataLst>
                <p:tags r:id="rId26"/>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78880" name="任意多边形 16"/>
            <p:cNvSpPr/>
            <p:nvPr>
              <p:custDataLst>
                <p:tags r:id="rId27"/>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78881" name="任意多边形 17"/>
            <p:cNvSpPr/>
            <p:nvPr>
              <p:custDataLst>
                <p:tags r:id="rId28"/>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78882" name="任意多边形 18"/>
            <p:cNvSpPr/>
            <p:nvPr>
              <p:custDataLst>
                <p:tags r:id="rId29"/>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30"/>
            </p:custDataLst>
          </p:nvPr>
        </p:nvSpPr>
        <p:spPr>
          <a:xfrm>
            <a:off x="5845175" y="4062413"/>
            <a:ext cx="5178425" cy="590550"/>
          </a:xfrm>
          <a:prstGeom prst="rect">
            <a:avLst/>
          </a:prstGeom>
          <a:noFill/>
        </p:spPr>
        <p:txBody>
          <a:bodyPr wrap="square" lIns="90000" tIns="0" rIns="90000" bIns="46800"/>
          <a:p>
            <a:pPr algn="just">
              <a:lnSpc>
                <a:spcPct val="130000"/>
              </a:lnSpc>
            </a:pP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3. 实施者自身的准备</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99" name="文本框 98"/>
          <p:cNvSpPr txBox="1"/>
          <p:nvPr>
            <p:custDataLst>
              <p:tags r:id="rId31"/>
            </p:custDataLst>
          </p:nvPr>
        </p:nvSpPr>
        <p:spPr>
          <a:xfrm>
            <a:off x="5848350" y="3165475"/>
            <a:ext cx="5167313" cy="704850"/>
          </a:xfrm>
          <a:prstGeom prst="rect">
            <a:avLst/>
          </a:prstGeom>
          <a:noFill/>
        </p:spPr>
        <p:txBody>
          <a:bodyPr wrap="square" lIns="90000" tIns="0" rIns="90000" bIns="46800" anchor="ctr" anchorCtr="0"/>
          <a:p>
            <a:pPr algn="just">
              <a:lnSpc>
                <a:spcPct val="130000"/>
              </a:lnSpc>
            </a:pP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2. 明确护理措施的实施者　</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104" name="文本框 103"/>
          <p:cNvSpPr txBox="1"/>
          <p:nvPr>
            <p:custDataLst>
              <p:tags r:id="rId32"/>
            </p:custDataLst>
          </p:nvPr>
        </p:nvSpPr>
        <p:spPr>
          <a:xfrm>
            <a:off x="5853113" y="2547938"/>
            <a:ext cx="5170488" cy="319088"/>
          </a:xfrm>
          <a:prstGeom prst="rect">
            <a:avLst/>
          </a:prstGeom>
          <a:noFill/>
        </p:spPr>
        <p:txBody>
          <a:bodyPr wrap="square" lIns="90000" tIns="0" rIns="90000" bIns="46800"/>
          <a:p>
            <a:pPr algn="just">
              <a:lnSpc>
                <a:spcPct val="130000"/>
              </a:lnSpc>
            </a:pP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1. 护士将准备给患者实施的措施进行组织</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nvGrpSpPr>
          <p:cNvPr id="78886" name="组合 53"/>
          <p:cNvGrpSpPr/>
          <p:nvPr/>
        </p:nvGrpSpPr>
        <p:grpSpPr>
          <a:xfrm>
            <a:off x="5080000" y="4110038"/>
            <a:ext cx="541338" cy="539750"/>
            <a:chOff x="8344" y="6716"/>
            <a:chExt cx="960" cy="962"/>
          </a:xfrm>
        </p:grpSpPr>
        <p:sp>
          <p:nvSpPr>
            <p:cNvPr id="55" name="椭圆 54"/>
            <p:cNvSpPr/>
            <p:nvPr>
              <p:custDataLst>
                <p:tags r:id="rId33"/>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88" name="任意多边形 46"/>
            <p:cNvSpPr/>
            <p:nvPr>
              <p:custDataLst>
                <p:tags r:id="rId34"/>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78889" name="组合 56"/>
          <p:cNvGrpSpPr/>
          <p:nvPr/>
        </p:nvGrpSpPr>
        <p:grpSpPr>
          <a:xfrm>
            <a:off x="5083175" y="3319463"/>
            <a:ext cx="541338" cy="539750"/>
            <a:chOff x="8349" y="5599"/>
            <a:chExt cx="960" cy="962"/>
          </a:xfrm>
        </p:grpSpPr>
        <p:sp>
          <p:nvSpPr>
            <p:cNvPr id="58" name="椭圆 57"/>
            <p:cNvSpPr/>
            <p:nvPr>
              <p:custDataLst>
                <p:tags r:id="rId35"/>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1" name="任意多边形 42"/>
            <p:cNvSpPr/>
            <p:nvPr>
              <p:custDataLst>
                <p:tags r:id="rId36"/>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78892" name="组合 60"/>
          <p:cNvGrpSpPr/>
          <p:nvPr/>
        </p:nvGrpSpPr>
        <p:grpSpPr>
          <a:xfrm>
            <a:off x="5083175" y="2503488"/>
            <a:ext cx="541338" cy="541337"/>
            <a:chOff x="8349" y="4494"/>
            <a:chExt cx="960" cy="962"/>
          </a:xfrm>
        </p:grpSpPr>
        <p:sp>
          <p:nvSpPr>
            <p:cNvPr id="62" name="椭圆 61"/>
            <p:cNvSpPr/>
            <p:nvPr>
              <p:custDataLst>
                <p:tags r:id="rId37"/>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4" name="任意多边形 44"/>
            <p:cNvSpPr/>
            <p:nvPr>
              <p:custDataLst>
                <p:tags r:id="rId38"/>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5" name="文本框 4"/>
          <p:cNvSpPr txBox="1"/>
          <p:nvPr>
            <p:custDataLst>
              <p:tags r:id="rId39"/>
            </p:custDataLst>
          </p:nvPr>
        </p:nvSpPr>
        <p:spPr>
          <a:xfrm>
            <a:off x="5848350" y="4921250"/>
            <a:ext cx="5168900" cy="581025"/>
          </a:xfrm>
          <a:prstGeom prst="rect">
            <a:avLst/>
          </a:prstGeom>
          <a:noFill/>
        </p:spPr>
        <p:txBody>
          <a:bodyPr wrap="square" lIns="90000" tIns="0" rIns="90000" bIns="46800"/>
          <a:p>
            <a:pPr algn="just">
              <a:lnSpc>
                <a:spcPct val="130000"/>
              </a:lnSpc>
            </a:pP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4. 确定实施护理措施的时机</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nvGrpSpPr>
          <p:cNvPr id="78896" name="组合 60"/>
          <p:cNvGrpSpPr/>
          <p:nvPr/>
        </p:nvGrpSpPr>
        <p:grpSpPr>
          <a:xfrm>
            <a:off x="5076825" y="4949825"/>
            <a:ext cx="541338" cy="541338"/>
            <a:chOff x="8349" y="4494"/>
            <a:chExt cx="960" cy="962"/>
          </a:xfrm>
        </p:grpSpPr>
        <p:sp>
          <p:nvSpPr>
            <p:cNvPr id="7" name="椭圆 6"/>
            <p:cNvSpPr/>
            <p:nvPr>
              <p:custDataLst>
                <p:tags r:id="rId40"/>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8" name="任意多边形 44"/>
            <p:cNvSpPr/>
            <p:nvPr>
              <p:custDataLst>
                <p:tags r:id="rId41"/>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23" name="Title 6"/>
          <p:cNvSpPr txBox="1"/>
          <p:nvPr>
            <p:custDataLst>
              <p:tags r:id="rId4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四、护理实施</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4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par>
                          <p:cTn id="19" fill="hold">
                            <p:stCondLst>
                              <p:cond delay="3000"/>
                            </p:stCondLst>
                            <p:childTnLst>
                              <p:par>
                                <p:cTn id="20" presetID="12" presetClass="entr" presetSubtype="8" fill="hold" grpId="0" nodeType="afterEffect">
                                  <p:stCondLst>
                                    <p:cond delay="0"/>
                                  </p:stCondLst>
                                  <p:childTnLst>
                                    <p:set>
                                      <p:cBhvr>
                                        <p:cTn id="21" dur="1000" fill="hold">
                                          <p:stCondLst>
                                            <p:cond delay="0"/>
                                          </p:stCondLst>
                                        </p:cTn>
                                        <p:tgtEl>
                                          <p:spTgt spid="5"/>
                                        </p:tgtEl>
                                        <p:attrNameLst>
                                          <p:attrName>style.visibility</p:attrName>
                                        </p:attrNameLst>
                                      </p:cBhvr>
                                      <p:to>
                                        <p:strVal val="visible"/>
                                      </p:to>
                                    </p:set>
                                    <p:anim calcmode="lin" valueType="num">
                                      <p:cBhvr>
                                        <p:cTn id="22" dur="1000"/>
                                        <p:tgtEl>
                                          <p:spTgt spid="5"/>
                                        </p:tgtEl>
                                        <p:attrNameLst>
                                          <p:attrName>ppt_x</p:attrName>
                                        </p:attrNameLst>
                                      </p:cBhvr>
                                      <p:tavLst>
                                        <p:tav tm="0">
                                          <p:val>
                                            <p:strVal val="#ppt_x-#ppt_w*1.125000"/>
                                          </p:val>
                                        </p:tav>
                                        <p:tav tm="100000">
                                          <p:val>
                                            <p:strVal val="#ppt_x"/>
                                          </p:val>
                                        </p:tav>
                                      </p:tavLst>
                                    </p:anim>
                                    <p:animEffect transition="in" filter="wipe(right)">
                                      <p:cBhvr>
                                        <p:cTn id="2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576263"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32713" y="3025775"/>
            <a:ext cx="3711575" cy="1911350"/>
          </a:xfrm>
          <a:prstGeom prst="rect">
            <a:avLst/>
          </a:prstGeom>
        </p:spPr>
        <p:txBody>
          <a:bodyPr wrap="square"/>
          <a:p>
            <a:pPr lvl="0" algn="just" fontAlgn="base">
              <a:lnSpc>
                <a:spcPct val="140000"/>
              </a:lnSpc>
              <a:defRPr/>
            </a:pPr>
            <a:r>
              <a:rPr lang="zh-CN" altLang="en-US" sz="1200" b="1"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护士对其所执行的护理措施及执行过程中观察到的问题进行记录是一项很重要的工作。记录要求及时、准确、真实、重点突出，可采用文字描述或填表、在相应项目上打“√”选择或填写的方式。</a:t>
            </a:r>
            <a:endParaRPr lang="zh-CN" altLang="en-US" sz="1200" b="1"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200" b="1"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1）实施过程是护士运用操作技术、沟通技巧、观察能力、合作能力和应变能力去执行护理措施的过程，使护理问题能得以解决。（2）实施过程中培养了护士的能力，增长了其工作经验。（3）有利于护士和患者之间建立良好的护患关系。（4）评估和评价：执行护理措施的同时，护士及时对患者的病情及患者对疾病的反应进行评估，并对护理照顾的效果进行评价，因此，实施阶段也是评估和评价的过程。</a:t>
            </a:r>
            <a:endParaRPr lang="zh-CN" altLang="en-US" sz="1200" b="1"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实施过程</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实施后记录</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Title 6"/>
          <p:cNvSpPr txBox="1"/>
          <p:nvPr>
            <p:custDataLst>
              <p:tags r:id="rId10"/>
            </p:custDataLst>
          </p:nvPr>
        </p:nvSpPr>
        <p:spPr>
          <a:xfrm>
            <a:off x="1284288" y="1143000"/>
            <a:ext cx="9447213"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lvl="0" indent="-342900" algn="ctr" fontAlgn="auto">
              <a:lnSpc>
                <a:spcPct val="150000"/>
              </a:lnSpc>
              <a:spcBef>
                <a:spcPts val="1000"/>
              </a:spcBef>
              <a:spcAft>
                <a:spcPts val="0"/>
              </a:spcAft>
              <a:buClr>
                <a:srgbClr val="1F4E78"/>
              </a:buClr>
              <a:buSzPct val="120000"/>
              <a:buFont typeface="Wingdings" panose="05000000000000000000" charset="0"/>
              <a:buChar char="v"/>
            </a:pPr>
            <a:r>
              <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（二）实施与记录</a:t>
            </a:r>
            <a:endParaRPr lang="zh-CN" altLang="en-US" sz="2000" b="1" strike="noStrike" spc="2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Title 6"/>
          <p:cNvSpPr txBox="1"/>
          <p:nvPr>
            <p:custDataLst>
              <p:tags r:id="rId11"/>
            </p:custDataLst>
          </p:nvPr>
        </p:nvSpPr>
        <p:spPr>
          <a:xfrm>
            <a:off x="231407" y="87859"/>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四、护理实施</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五、护理评价</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617345" y="2693670"/>
            <a:ext cx="5240655"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评价是将患者现有的健康状况与护理计划中预定的目标相比较并做出判断的过程。从这一过程中，可以了解患者是否达到预期的护理目标，患者的需求是否得到满足。</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512050" y="2279650"/>
            <a:ext cx="3173095" cy="3129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单元二</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护理程序</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dirty="0" smtClean="0"/>
              <a:t>1. 能正确复述护理程序的概念、步骤及特点。</a:t>
            </a:r>
            <a:endParaRPr dirty="0" smtClean="0"/>
          </a:p>
          <a:p>
            <a:pPr algn="just" fontAlgn="auto">
              <a:lnSpc>
                <a:spcPct val="120000"/>
              </a:lnSpc>
              <a:spcBef>
                <a:spcPts val="0"/>
              </a:spcBef>
              <a:spcAft>
                <a:spcPts val="0"/>
              </a:spcAft>
            </a:pPr>
            <a:r>
              <a:rPr dirty="0" smtClean="0"/>
              <a:t>2. 说出护理诊断的定义及分类，理解护理诊断的陈述</a:t>
            </a:r>
            <a:r>
              <a:rPr lang="zh-CN" dirty="0" smtClean="0"/>
              <a:t>。</a:t>
            </a:r>
            <a:endParaRPr lang="zh-CN" dirty="0" smtClean="0"/>
          </a:p>
        </p:txBody>
      </p:sp>
      <p:sp>
        <p:nvSpPr>
          <p:cNvPr id="5" name="文本框 22"/>
          <p:cNvSpPr txBox="1"/>
          <p:nvPr/>
        </p:nvSpPr>
        <p:spPr>
          <a:xfrm flipH="1">
            <a:off x="4954270" y="4088765"/>
            <a:ext cx="2655570" cy="241617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1. 描述收集资料的内容、来源、类型及方法，在老师的指导下正确收集</a:t>
            </a:r>
            <a:endParaRPr lang="zh-CN" altLang="en-US" dirty="0" smtClean="0"/>
          </a:p>
          <a:p>
            <a:pPr algn="just" fontAlgn="auto">
              <a:lnSpc>
                <a:spcPct val="120000"/>
              </a:lnSpc>
              <a:spcBef>
                <a:spcPts val="0"/>
              </a:spcBef>
              <a:spcAft>
                <a:spcPts val="0"/>
              </a:spcAft>
            </a:pPr>
            <a:r>
              <a:rPr lang="zh-CN" altLang="en-US" dirty="0" smtClean="0"/>
              <a:t>案例资料。</a:t>
            </a:r>
            <a:endParaRPr lang="zh-CN" altLang="en-US" dirty="0" smtClean="0"/>
          </a:p>
          <a:p>
            <a:pPr algn="just" fontAlgn="auto">
              <a:lnSpc>
                <a:spcPct val="120000"/>
              </a:lnSpc>
              <a:spcBef>
                <a:spcPts val="0"/>
              </a:spcBef>
              <a:spcAft>
                <a:spcPts val="0"/>
              </a:spcAft>
            </a:pPr>
            <a:r>
              <a:rPr lang="zh-CN" altLang="en-US" dirty="0" smtClean="0"/>
              <a:t>2. 在老师的指导下，能够对案例作出正确的护理诊断并制定预期目标。</a:t>
            </a:r>
            <a:endParaRPr lang="zh-CN" altLang="en-US" dirty="0" smtClean="0"/>
          </a:p>
        </p:txBody>
      </p:sp>
      <p:sp>
        <p:nvSpPr>
          <p:cNvPr id="6" name="文本框 22"/>
          <p:cNvSpPr txBox="1"/>
          <p:nvPr/>
        </p:nvSpPr>
        <p:spPr>
          <a:xfrm flipH="1">
            <a:off x="8314690" y="4088765"/>
            <a:ext cx="2618105" cy="17519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树立护理程序的思维方法，在日后的临床学习和工作中，能熟练运用护理程序的思维和工作方法。</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21742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概述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一、护理程序的概念及发展历史</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678170" y="2249805"/>
            <a:ext cx="546163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（一）护理程序的概念</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护理程序是以促进和恢复患者的健康为目标所进行的一系列有目的、有计划的护理活动，是一个综合的、动态的、具有决策和反馈功能的过程。是为服务对象提供护理照顾时所应用的工作程序，也是一种系统地解决问题的方法。护理程序要求对服务对象提供主动、全面的整体护理，使其达到最佳健康状态。</a:t>
            </a:r>
            <a:endParaRPr lang="zh-CN" altLang="en-US" dirty="0">
              <a:latin typeface="微软雅黑" panose="020B0503020204020204" charset="-122"/>
              <a:ea typeface="微软雅黑" panose="020B0503020204020204" charset="-122"/>
            </a:endParaRPr>
          </a:p>
        </p:txBody>
      </p:sp>
      <p:pic>
        <p:nvPicPr>
          <p:cNvPr id="3" name="图片 2" descr="护理老人卡通折纸矢量图"/>
          <p:cNvPicPr>
            <a:picLocks noChangeAspect="1"/>
          </p:cNvPicPr>
          <p:nvPr/>
        </p:nvPicPr>
        <p:blipFill>
          <a:blip r:embed="rId3"/>
          <a:stretch>
            <a:fillRect/>
          </a:stretch>
        </p:blipFill>
        <p:spPr>
          <a:xfrm>
            <a:off x="1417320" y="1999615"/>
            <a:ext cx="3808095" cy="3401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一、护理学的形成</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7600" y="1987550"/>
            <a:ext cx="758253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（二）护理程序的发展历史</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护理程序是 20 世纪 50 年代由美国学者提出并逐渐形成的一种新型的、科学的护理工作方式，20 世纪 80 年代初护理程序传入我国。1955 年其概念由美国护理学者莉迪亚·海尔（Lydia Hall）首先提出，她认为护理工作是“按程序进行的工作”。1960 年前后，Johnson、Orlando 等专家提出“护理程序是由一系列步骤组成的”，包括评估、计划、评价三个步骤。1967 年，护理程序得到进一步发展而成为四个步骤，即在“计划”之后增加了“实施”。当时护理诊断一直是护理程序的第一步“评估”中的一部分，直到 1973 年北美护理诊断协会第一次会议之后，许多专家提出应将护理诊断作为护理程序中一个独立的步骤。自此，护理程序才由以往的四步成为目前的五步，即评估、诊断、计划、实施、评价。</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700135" y="2400935"/>
            <a:ext cx="2752090" cy="2713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6256338" y="2828925"/>
            <a:ext cx="5341938" cy="234950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13" name="矩形 12"/>
          <p:cNvSpPr/>
          <p:nvPr>
            <p:custDataLst>
              <p:tags r:id="rId2"/>
            </p:custDataLst>
          </p:nvPr>
        </p:nvSpPr>
        <p:spPr>
          <a:xfrm>
            <a:off x="576263" y="2828925"/>
            <a:ext cx="5457825" cy="2349500"/>
          </a:xfrm>
          <a:prstGeom prst="rect">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endParaRPr>
          </a:p>
        </p:txBody>
      </p:sp>
      <p:sp>
        <p:nvSpPr>
          <p:cNvPr id="25" name="矩形 24"/>
          <p:cNvSpPr/>
          <p:nvPr>
            <p:custDataLst>
              <p:tags r:id="rId3"/>
            </p:custDataLst>
          </p:nvPr>
        </p:nvSpPr>
        <p:spPr>
          <a:xfrm>
            <a:off x="7760335" y="3070225"/>
            <a:ext cx="3795395" cy="1911350"/>
          </a:xfrm>
          <a:prstGeom prst="rect">
            <a:avLst/>
          </a:prstGeom>
        </p:spPr>
        <p:txBody>
          <a:bodyPr wrap="square"/>
          <a:p>
            <a:pPr lvl="0" algn="just" fontAlgn="base">
              <a:lnSpc>
                <a:spcPct val="140000"/>
              </a:lnSpc>
              <a:defRPr/>
            </a:pPr>
            <a:r>
              <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rPr>
              <a:t>护理人员首先依据收集的资料，综合评估患者现存的和潜在的健康问题，并根据问题的主次制订相应的护理计划。</a:t>
            </a:r>
            <a:endParaRPr lang="zh-CN" altLang="en-US" sz="1600" strike="noStrike" spc="50" noProof="1" dirty="0">
              <a:solidFill>
                <a:schemeClr val="tx1">
                  <a:lumMod val="85000"/>
                  <a:lumOff val="15000"/>
                </a:schemeClr>
              </a:solidFill>
              <a:uFillTx/>
              <a:latin typeface="微软雅黑" panose="020B0503020204020204" charset="-122"/>
              <a:ea typeface="微软雅黑" panose="020B0503020204020204" charset="-122"/>
              <a:cs typeface="+mn-cs"/>
              <a:sym typeface="+mn-ea"/>
            </a:endParaRPr>
          </a:p>
        </p:txBody>
      </p:sp>
      <p:sp>
        <p:nvSpPr>
          <p:cNvPr id="31" name="矩形 30"/>
          <p:cNvSpPr/>
          <p:nvPr>
            <p:custDataLst>
              <p:tags r:id="rId4"/>
            </p:custDataLst>
          </p:nvPr>
        </p:nvSpPr>
        <p:spPr>
          <a:xfrm>
            <a:off x="684213" y="2914650"/>
            <a:ext cx="3832225" cy="2222500"/>
          </a:xfrm>
          <a:prstGeom prst="rect">
            <a:avLst/>
          </a:prstGeom>
        </p:spPr>
        <p:txBody>
          <a:bodyPr wrap="square"/>
          <a:p>
            <a:pPr marR="0" lvl="0" algn="just" defTabSz="914400" rtl="0" eaLnBrk="1" fontAlgn="auto" latinLnBrk="0" hangingPunct="1">
              <a:lnSpc>
                <a:spcPct val="120000"/>
              </a:lnSpc>
              <a:spcBef>
                <a:spcPts val="0"/>
              </a:spcBef>
              <a:spcAft>
                <a:spcPts val="0"/>
              </a:spcAft>
              <a:buClrTx/>
              <a:buSzTx/>
              <a:defRPr/>
            </a:pPr>
            <a:r>
              <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患者的病情是变化的，需动态地评估患者的健康状况，并随时修改护理计划和采取相应的护理措施，所以护理程序的五个步骤往往是相互重叠，循环反复地进行。</a:t>
            </a:r>
            <a:endParaRPr lang="zh-CN" altLang="en-US" sz="1600" strike="noStrike" spc="15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112649" name="组合 5"/>
          <p:cNvGrpSpPr/>
          <p:nvPr/>
        </p:nvGrpSpPr>
        <p:grpSpPr>
          <a:xfrm>
            <a:off x="4589463" y="2363788"/>
            <a:ext cx="3097212" cy="3070225"/>
            <a:chOff x="7007" y="3724"/>
            <a:chExt cx="5141" cy="5164"/>
          </a:xfrm>
        </p:grpSpPr>
        <p:sp>
          <p:nvSpPr>
            <p:cNvPr id="24" name="任意多边形: 形状 23"/>
            <p:cNvSpPr/>
            <p:nvPr>
              <p:custDataLst>
                <p:tags r:id="rId5"/>
              </p:custDataLst>
            </p:nvPr>
          </p:nvSpPr>
          <p:spPr bwMode="auto">
            <a:xfrm>
              <a:off x="9134" y="3724"/>
              <a:ext cx="3015" cy="5164"/>
            </a:xfrm>
            <a:custGeom>
              <a:avLst/>
              <a:gdLst>
                <a:gd name="connsiteX0" fmla="*/ 349250 w 2407285"/>
                <a:gd name="connsiteY0" fmla="*/ 0 h 4140200"/>
                <a:gd name="connsiteX1" fmla="*/ 1803475 w 2407285"/>
                <a:gd name="connsiteY1" fmla="*/ 605964 h 4140200"/>
                <a:gd name="connsiteX2" fmla="*/ 2394459 w 2407285"/>
                <a:gd name="connsiteY2" fmla="*/ 1838672 h 4140200"/>
                <a:gd name="connsiteX3" fmla="*/ 2407237 w 2407285"/>
                <a:gd name="connsiteY3" fmla="*/ 2039669 h 4140200"/>
                <a:gd name="connsiteX4" fmla="*/ 2407285 w 2407285"/>
                <a:gd name="connsiteY4" fmla="*/ 2039620 h 4140200"/>
                <a:gd name="connsiteX5" fmla="*/ 2407285 w 2407285"/>
                <a:gd name="connsiteY5" fmla="*/ 2040429 h 4140200"/>
                <a:gd name="connsiteX6" fmla="*/ 2407285 w 2407285"/>
                <a:gd name="connsiteY6" fmla="*/ 2069693 h 4140200"/>
                <a:gd name="connsiteX7" fmla="*/ 1803221 w 2407285"/>
                <a:gd name="connsiteY7" fmla="*/ 3532731 h 4140200"/>
                <a:gd name="connsiteX8" fmla="*/ 348384 w 2407285"/>
                <a:gd name="connsiteY8" fmla="*/ 4140200 h 4140200"/>
                <a:gd name="connsiteX9" fmla="*/ 348384 w 2407285"/>
                <a:gd name="connsiteY9" fmla="*/ 4138696 h 4140200"/>
                <a:gd name="connsiteX10" fmla="*/ 0 w 2407285"/>
                <a:gd name="connsiteY10" fmla="*/ 3788349 h 4140200"/>
                <a:gd name="connsiteX11" fmla="*/ 348384 w 2407285"/>
                <a:gd name="connsiteY11" fmla="*/ 3438002 h 4140200"/>
                <a:gd name="connsiteX12" fmla="*/ 348384 w 2407285"/>
                <a:gd name="connsiteY12" fmla="*/ 3439506 h 4140200"/>
                <a:gd name="connsiteX13" fmla="*/ 1710518 w 2407285"/>
                <a:gd name="connsiteY13" fmla="*/ 2069693 h 4140200"/>
                <a:gd name="connsiteX14" fmla="*/ 1710518 w 2407285"/>
                <a:gd name="connsiteY14" fmla="*/ 2039620 h 4140200"/>
                <a:gd name="connsiteX15" fmla="*/ 1710772 w 2407285"/>
                <a:gd name="connsiteY15" fmla="*/ 2039875 h 4140200"/>
                <a:gd name="connsiteX16" fmla="*/ 1700955 w 2407285"/>
                <a:gd name="connsiteY16" fmla="*/ 1902974 h 4140200"/>
                <a:gd name="connsiteX17" fmla="*/ 349250 w 2407285"/>
                <a:gd name="connsiteY17" fmla="*/ 700692 h 4140200"/>
                <a:gd name="connsiteX18" fmla="*/ 697487 w 2407285"/>
                <a:gd name="connsiteY18" fmla="*/ 350346 h 4140200"/>
                <a:gd name="connsiteX19" fmla="*/ 349250 w 2407285"/>
                <a:gd name="connsiteY19"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07285" h="4140200">
                  <a:moveTo>
                    <a:pt x="349250" y="0"/>
                  </a:moveTo>
                  <a:cubicBezTo>
                    <a:pt x="899255" y="0"/>
                    <a:pt x="1414885" y="215019"/>
                    <a:pt x="1803475" y="605964"/>
                  </a:cubicBezTo>
                  <a:cubicBezTo>
                    <a:pt x="2138261" y="941462"/>
                    <a:pt x="2342598" y="1372511"/>
                    <a:pt x="2394459" y="1838672"/>
                  </a:cubicBezTo>
                  <a:lnTo>
                    <a:pt x="2407237" y="2039669"/>
                  </a:lnTo>
                  <a:lnTo>
                    <a:pt x="2407285" y="2039620"/>
                  </a:lnTo>
                  <a:lnTo>
                    <a:pt x="2407285" y="2040429"/>
                  </a:lnTo>
                  <a:lnTo>
                    <a:pt x="2407285" y="2069693"/>
                  </a:lnTo>
                  <a:cubicBezTo>
                    <a:pt x="2407285" y="2621527"/>
                    <a:pt x="2191975" y="3141786"/>
                    <a:pt x="1803221" y="3532731"/>
                  </a:cubicBezTo>
                  <a:cubicBezTo>
                    <a:pt x="1414467" y="3923677"/>
                    <a:pt x="898620" y="4140200"/>
                    <a:pt x="348384" y="4140200"/>
                  </a:cubicBezTo>
                  <a:cubicBezTo>
                    <a:pt x="348384" y="4138696"/>
                    <a:pt x="348384" y="4138696"/>
                    <a:pt x="348384" y="4138696"/>
                  </a:cubicBezTo>
                  <a:cubicBezTo>
                    <a:pt x="0" y="3788349"/>
                    <a:pt x="0" y="3788349"/>
                    <a:pt x="0" y="3788349"/>
                  </a:cubicBezTo>
                  <a:cubicBezTo>
                    <a:pt x="348384" y="3438002"/>
                    <a:pt x="348384" y="3438002"/>
                    <a:pt x="348384" y="3438002"/>
                  </a:cubicBezTo>
                  <a:cubicBezTo>
                    <a:pt x="348384" y="3439506"/>
                    <a:pt x="348384" y="3439506"/>
                    <a:pt x="348384" y="3439506"/>
                  </a:cubicBezTo>
                  <a:cubicBezTo>
                    <a:pt x="1098978" y="3439506"/>
                    <a:pt x="1710518" y="2824518"/>
                    <a:pt x="1710518" y="2069693"/>
                  </a:cubicBezTo>
                  <a:cubicBezTo>
                    <a:pt x="1710518" y="2059167"/>
                    <a:pt x="1710518" y="2048642"/>
                    <a:pt x="1710518" y="2039620"/>
                  </a:cubicBezTo>
                  <a:lnTo>
                    <a:pt x="1710772" y="2039875"/>
                  </a:lnTo>
                  <a:lnTo>
                    <a:pt x="1700955" y="1902974"/>
                  </a:lnTo>
                  <a:cubicBezTo>
                    <a:pt x="1618358" y="1225349"/>
                    <a:pt x="1044229" y="700692"/>
                    <a:pt x="349250" y="700692"/>
                  </a:cubicBezTo>
                  <a:cubicBezTo>
                    <a:pt x="697487" y="350346"/>
                    <a:pt x="697487" y="350346"/>
                    <a:pt x="697487" y="350346"/>
                  </a:cubicBezTo>
                  <a:cubicBezTo>
                    <a:pt x="349250" y="0"/>
                    <a:pt x="349250" y="0"/>
                    <a:pt x="349250" y="0"/>
                  </a:cubicBezTo>
                  <a:close/>
                </a:path>
              </a:pathLst>
            </a:custGeom>
            <a:solidFill>
              <a:srgbClr val="3498DB"/>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26" name="任意多边形: 形状 25"/>
            <p:cNvSpPr/>
            <p:nvPr>
              <p:custDataLst>
                <p:tags r:id="rId6"/>
              </p:custDataLst>
            </p:nvPr>
          </p:nvSpPr>
          <p:spPr bwMode="auto">
            <a:xfrm>
              <a:off x="7007" y="3724"/>
              <a:ext cx="3012" cy="5164"/>
            </a:xfrm>
            <a:custGeom>
              <a:avLst/>
              <a:gdLst>
                <a:gd name="connsiteX0" fmla="*/ 2057272 w 2405380"/>
                <a:gd name="connsiteY0" fmla="*/ 0 h 4140200"/>
                <a:gd name="connsiteX1" fmla="*/ 2405380 w 2405380"/>
                <a:gd name="connsiteY1" fmla="*/ 350208 h 4140200"/>
                <a:gd name="connsiteX2" fmla="*/ 2057272 w 2405380"/>
                <a:gd name="connsiteY2" fmla="*/ 700415 h 4140200"/>
                <a:gd name="connsiteX3" fmla="*/ 696216 w 2405380"/>
                <a:gd name="connsiteY3" fmla="*/ 2039620 h 4140200"/>
                <a:gd name="connsiteX4" fmla="*/ 686018 w 2405380"/>
                <a:gd name="connsiteY4" fmla="*/ 2029361 h 4140200"/>
                <a:gd name="connsiteX5" fmla="*/ 685997 w 2405380"/>
                <a:gd name="connsiteY5" fmla="*/ 2029478 h 4140200"/>
                <a:gd name="connsiteX6" fmla="*/ 691033 w 2405380"/>
                <a:gd name="connsiteY6" fmla="*/ 2034543 h 4140200"/>
                <a:gd name="connsiteX7" fmla="*/ 696474 w 2405380"/>
                <a:gd name="connsiteY7" fmla="*/ 2040016 h 4140200"/>
                <a:gd name="connsiteX8" fmla="*/ 696474 w 2405380"/>
                <a:gd name="connsiteY8" fmla="*/ 2070083 h 4140200"/>
                <a:gd name="connsiteX9" fmla="*/ 2056541 w 2405380"/>
                <a:gd name="connsiteY9" fmla="*/ 3439638 h 4140200"/>
                <a:gd name="connsiteX10" fmla="*/ 1709798 w 2405380"/>
                <a:gd name="connsiteY10" fmla="*/ 3788416 h 4140200"/>
                <a:gd name="connsiteX11" fmla="*/ 2058035 w 2405380"/>
                <a:gd name="connsiteY11" fmla="*/ 4138697 h 4140200"/>
                <a:gd name="connsiteX12" fmla="*/ 2058035 w 2405380"/>
                <a:gd name="connsiteY12" fmla="*/ 4140200 h 4140200"/>
                <a:gd name="connsiteX13" fmla="*/ 602315 w 2405380"/>
                <a:gd name="connsiteY13" fmla="*/ 3532846 h 4140200"/>
                <a:gd name="connsiteX14" fmla="*/ 0 w 2405380"/>
                <a:gd name="connsiteY14" fmla="*/ 2070083 h 4140200"/>
                <a:gd name="connsiteX15" fmla="*/ 0 w 2405380"/>
                <a:gd name="connsiteY15" fmla="*/ 2040016 h 4140200"/>
                <a:gd name="connsiteX16" fmla="*/ 12573 w 2405380"/>
                <a:gd name="connsiteY16" fmla="*/ 2027369 h 4140200"/>
                <a:gd name="connsiteX17" fmla="*/ 12545 w 2405380"/>
                <a:gd name="connsiteY17" fmla="*/ 2027000 h 4140200"/>
                <a:gd name="connsiteX18" fmla="*/ 2295 w 2405380"/>
                <a:gd name="connsiteY18" fmla="*/ 2037312 h 4140200"/>
                <a:gd name="connsiteX19" fmla="*/ 0 w 2405380"/>
                <a:gd name="connsiteY19" fmla="*/ 2039620 h 4140200"/>
                <a:gd name="connsiteX20" fmla="*/ 602092 w 2405380"/>
                <a:gd name="connsiteY20" fmla="*/ 605724 h 4140200"/>
                <a:gd name="connsiteX21" fmla="*/ 2057272 w 2405380"/>
                <a:gd name="connsiteY21" fmla="*/ 0 h 414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05380" h="4140200">
                  <a:moveTo>
                    <a:pt x="2057272" y="0"/>
                  </a:moveTo>
                  <a:lnTo>
                    <a:pt x="2405380" y="350208"/>
                  </a:lnTo>
                  <a:cubicBezTo>
                    <a:pt x="2057272" y="700415"/>
                    <a:pt x="2057272" y="700415"/>
                    <a:pt x="2057272" y="700415"/>
                  </a:cubicBezTo>
                  <a:cubicBezTo>
                    <a:pt x="1316236" y="700415"/>
                    <a:pt x="711156" y="1298623"/>
                    <a:pt x="696216" y="2039620"/>
                  </a:cubicBezTo>
                  <a:lnTo>
                    <a:pt x="686018" y="2029361"/>
                  </a:lnTo>
                  <a:lnTo>
                    <a:pt x="685997" y="2029478"/>
                  </a:lnTo>
                  <a:lnTo>
                    <a:pt x="691033" y="2034543"/>
                  </a:lnTo>
                  <a:cubicBezTo>
                    <a:pt x="696474" y="2040016"/>
                    <a:pt x="696474" y="2040016"/>
                    <a:pt x="696474" y="2040016"/>
                  </a:cubicBezTo>
                  <a:cubicBezTo>
                    <a:pt x="696474" y="2049036"/>
                    <a:pt x="696474" y="2059560"/>
                    <a:pt x="696474" y="2070083"/>
                  </a:cubicBezTo>
                  <a:cubicBezTo>
                    <a:pt x="696474" y="2824767"/>
                    <a:pt x="1306262" y="3438134"/>
                    <a:pt x="2056541" y="3439638"/>
                  </a:cubicBezTo>
                  <a:cubicBezTo>
                    <a:pt x="1709798" y="3788416"/>
                    <a:pt x="1709798" y="3788416"/>
                    <a:pt x="1709798" y="3788416"/>
                  </a:cubicBezTo>
                  <a:lnTo>
                    <a:pt x="2058035" y="4138697"/>
                  </a:lnTo>
                  <a:cubicBezTo>
                    <a:pt x="2058035" y="4140200"/>
                    <a:pt x="2058035" y="4140200"/>
                    <a:pt x="2058035" y="4140200"/>
                  </a:cubicBezTo>
                  <a:cubicBezTo>
                    <a:pt x="1508030" y="4140200"/>
                    <a:pt x="990906" y="3923717"/>
                    <a:pt x="602315" y="3532846"/>
                  </a:cubicBezTo>
                  <a:cubicBezTo>
                    <a:pt x="213725" y="3141974"/>
                    <a:pt x="0" y="2621814"/>
                    <a:pt x="0" y="2070083"/>
                  </a:cubicBezTo>
                  <a:cubicBezTo>
                    <a:pt x="0" y="2059560"/>
                    <a:pt x="0" y="2049036"/>
                    <a:pt x="0" y="2040016"/>
                  </a:cubicBezTo>
                  <a:lnTo>
                    <a:pt x="12573" y="2027369"/>
                  </a:lnTo>
                  <a:lnTo>
                    <a:pt x="12545" y="2027000"/>
                  </a:lnTo>
                  <a:lnTo>
                    <a:pt x="2295" y="2037312"/>
                  </a:lnTo>
                  <a:cubicBezTo>
                    <a:pt x="0" y="2039620"/>
                    <a:pt x="0" y="2039620"/>
                    <a:pt x="0" y="2039620"/>
                  </a:cubicBezTo>
                  <a:cubicBezTo>
                    <a:pt x="7470" y="1497024"/>
                    <a:pt x="221116" y="988998"/>
                    <a:pt x="602092" y="605724"/>
                  </a:cubicBezTo>
                  <a:cubicBezTo>
                    <a:pt x="990539" y="214934"/>
                    <a:pt x="1507471" y="0"/>
                    <a:pt x="2057272" y="0"/>
                  </a:cubicBezTo>
                  <a:close/>
                </a:path>
              </a:pathLst>
            </a:custGeom>
            <a:solidFill>
              <a:sysClr val="window" lastClr="FFFFFF">
                <a:lumMod val="75000"/>
              </a:sysClr>
            </a:solidFill>
            <a:ln w="19050">
              <a:solidFill>
                <a:sysClr val="window" lastClr="FFFFFF"/>
              </a:solidFill>
            </a:ln>
          </p:spPr>
          <p:txBody>
            <a:bodyPr vert="horz" wrap="square" lIns="91440" tIns="45720" rIns="91440" bIns="45720" numCol="1" anchor="t" anchorCtr="0" compatLnSpc="1">
              <a:noAutofit/>
            </a:bodyPr>
            <a:p>
              <a:pPr marL="0" marR="0" lvl="0" indent="0" algn="l" defTabSz="685800" rtl="0" eaLnBrk="1" fontAlgn="auto" latinLnBrk="0" hangingPunct="1">
                <a:lnSpc>
                  <a:spcPct val="120000"/>
                </a:lnSpc>
                <a:spcBef>
                  <a:spcPts val="0"/>
                </a:spcBef>
                <a:spcAft>
                  <a:spcPts val="0"/>
                </a:spcAft>
                <a:buClrTx/>
                <a:buSzTx/>
                <a:buFontTx/>
                <a:buNone/>
                <a:defRPr/>
              </a:pPr>
              <a:endParaRPr kumimoji="0" lang="en-US" sz="1350" b="0" i="0" u="none" strike="noStrike" kern="0" cap="none" spc="0" normalizeH="0" baseline="0" noProof="0" dirty="0">
                <a:ln>
                  <a:noFill/>
                </a:ln>
                <a:solidFill>
                  <a:srgbClr val="0C0C0C"/>
                </a:solidFill>
                <a:effectLst/>
                <a:uLnTx/>
                <a:uFillTx/>
                <a:latin typeface="微软雅黑" panose="020B0503020204020204" charset="-122"/>
                <a:ea typeface="微软雅黑" panose="020B0503020204020204" charset="-122"/>
                <a:cs typeface="+mn-ea"/>
              </a:endParaRPr>
            </a:p>
          </p:txBody>
        </p:sp>
        <p:sp>
          <p:nvSpPr>
            <p:cNvPr id="112652" name="任意多边形 42"/>
            <p:cNvSpPr/>
            <p:nvPr>
              <p:custDataLst>
                <p:tags r:id="rId7"/>
              </p:custDataLst>
            </p:nvPr>
          </p:nvSpPr>
          <p:spPr>
            <a:xfrm>
              <a:off x="8639" y="5529"/>
              <a:ext cx="1927" cy="1303"/>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2F75B4"/>
            </a:solidFill>
            <a:ln w="9525">
              <a:noFill/>
            </a:ln>
          </p:spPr>
          <p:txBody>
            <a:bodyPr/>
            <a:p>
              <a:endParaRPr lang="zh-CN" altLang="en-US"/>
            </a:p>
          </p:txBody>
        </p:sp>
      </p:grpSp>
      <p:sp>
        <p:nvSpPr>
          <p:cNvPr id="127" name="Title 6"/>
          <p:cNvSpPr txBox="1"/>
          <p:nvPr>
            <p:custDataLst>
              <p:tags r:id="rId8"/>
            </p:custDataLst>
          </p:nvPr>
        </p:nvSpPr>
        <p:spPr>
          <a:xfrm>
            <a:off x="619125" y="2292350"/>
            <a:ext cx="3235325"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（一）动态、重叠、循环性</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Title 6"/>
          <p:cNvSpPr txBox="1"/>
          <p:nvPr>
            <p:custDataLst>
              <p:tags r:id="rId9"/>
            </p:custDataLst>
          </p:nvPr>
        </p:nvSpPr>
        <p:spPr>
          <a:xfrm>
            <a:off x="7753350" y="2281238"/>
            <a:ext cx="3236913" cy="40449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20000"/>
              </a:lnSpc>
              <a:spcBef>
                <a:spcPts val="1000"/>
              </a:spcBef>
              <a:spcAft>
                <a:spcPts val="0"/>
              </a:spcAft>
              <a:buClr>
                <a:srgbClr val="1F4E78"/>
              </a:buClr>
              <a:buSzPct val="12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（二）组织、计划性</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Title 6"/>
          <p:cNvSpPr txBox="1"/>
          <p:nvPr>
            <p:custDataLst>
              <p:tags r:id="rId10"/>
            </p:custDataLst>
          </p:nvPr>
        </p:nvSpPr>
        <p:spPr>
          <a:xfrm>
            <a:off x="231407" y="87859"/>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二、护理程序的特点</a:t>
            </a:r>
            <a:endParaRPr lang="zh-CN" altLang="en-US" sz="28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000" fill="hold">
                                          <p:stCondLst>
                                            <p:cond delay="0"/>
                                          </p:stCondLst>
                                        </p:cTn>
                                        <p:tgtEl>
                                          <p:spTgt spid="31"/>
                                        </p:tgtEl>
                                        <p:attrNameLst>
                                          <p:attrName>style.visibility</p:attrName>
                                        </p:attrNameLst>
                                      </p:cBhvr>
                                      <p:to>
                                        <p:strVal val="visible"/>
                                      </p:to>
                                    </p:set>
                                    <p:animEffect transition="in" filter="strips(downRight)">
                                      <p:cBhvr>
                                        <p:cTn id="7" dur="1000"/>
                                        <p:tgtEl>
                                          <p:spTgt spid="31"/>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000" fill="hold">
                                          <p:stCondLst>
                                            <p:cond delay="0"/>
                                          </p:stCondLst>
                                        </p:cTn>
                                        <p:tgtEl>
                                          <p:spTgt spid="25"/>
                                        </p:tgtEl>
                                        <p:attrNameLst>
                                          <p:attrName>style.visibility</p:attrName>
                                        </p:attrNameLst>
                                      </p:cBhvr>
                                      <p:to>
                                        <p:strVal val="visible"/>
                                      </p:to>
                                    </p:set>
                                    <p:animEffect transition="in" filter="strips(downLeft)">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10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1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7.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1"/>
  <p:tag name="KSO_WM_UNIT_ID" val="diagram20201612_1*h_i*1_1"/>
  <p:tag name="KSO_WM_TEMPLATE_CATEGORY" val="diagram"/>
  <p:tag name="KSO_WM_TEMPLATE_INDEX" val="20201612"/>
  <p:tag name="KSO_WM_UNIT_LAYERLEVEL" val="1_1"/>
  <p:tag name="KSO_WM_TAG_VERSION" val="1.0"/>
  <p:tag name="KSO_WM_BEAUTIFY_FLAG" val="#wm#"/>
</p:tagLst>
</file>

<file path=ppt/tags/tag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1_2"/>
  <p:tag name="KSO_WM_UNIT_ID" val="diagram20201612_1*h_i*1_2"/>
  <p:tag name="KSO_WM_TEMPLATE_CATEGORY" val="diagram"/>
  <p:tag name="KSO_WM_TEMPLATE_INDEX" val="20201612"/>
  <p:tag name="KSO_WM_UNIT_LAYERLEVEL" val="1_1"/>
  <p:tag name="KSO_WM_TAG_VERSION" val="1.0"/>
  <p:tag name="KSO_WM_BEAUTIFY_FLAG" val="#wm#"/>
</p:tagLst>
</file>

<file path=ppt/tags/tag22.xml><?xml version="1.0" encoding="utf-8"?>
<p:tagLst xmlns:p="http://schemas.openxmlformats.org/presentationml/2006/main">
  <p:tag name="KSO_WM_UNIT_DIAGRAM_MODELTYPE" val="stripeEnum"/>
  <p:tag name="KSO_WM_UNIT_ISCONTENTSTITLE" val="0"/>
  <p:tag name="KSO_WM_UNIT_PRESET_TEXT" val="01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1_1"/>
  <p:tag name="KSO_WM_UNIT_ID" val="diagram20201612_1*h_a*1_1"/>
  <p:tag name="KSO_WM_TEMPLATE_CATEGORY" val="diagram"/>
  <p:tag name="KSO_WM_TEMPLATE_INDEX" val="20201612"/>
  <p:tag name="KSO_WM_UNIT_LAYERLEVEL" val="1_1"/>
  <p:tag name="KSO_WM_TAG_VERSION" val="1.0"/>
  <p:tag name="KSO_WM_BEAUTIFY_FLAG" val="#wm#"/>
</p:tagLst>
</file>

<file path=ppt/tags/tag23.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1_1"/>
  <p:tag name="KSO_WM_UNIT_ID" val="diagram20201612_1*h_f*1_1"/>
  <p:tag name="KSO_WM_TEMPLATE_CATEGORY" val="diagram"/>
  <p:tag name="KSO_WM_TEMPLATE_INDEX" val="20201612"/>
  <p:tag name="KSO_WM_UNIT_LAYERLEVEL" val="1_1"/>
  <p:tag name="KSO_WM_TAG_VERSION" val="1.0"/>
  <p:tag name="KSO_WM_BEAUTIFY_FLAG" val="#wm#"/>
</p:tagLst>
</file>

<file path=ppt/tags/tag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1"/>
  <p:tag name="KSO_WM_UNIT_ID" val="diagram20201612_1*h_i*2_1"/>
  <p:tag name="KSO_WM_TEMPLATE_CATEGORY" val="diagram"/>
  <p:tag name="KSO_WM_TEMPLATE_INDEX" val="20201612"/>
  <p:tag name="KSO_WM_UNIT_LAYERLEVEL" val="1_1"/>
  <p:tag name="KSO_WM_TAG_VERSION" val="1.0"/>
  <p:tag name="KSO_WM_BEAUTIFY_FLAG" val="#wm#"/>
</p:tagLst>
</file>

<file path=ppt/tags/tag25.xml><?xml version="1.0" encoding="utf-8"?>
<p:tagLst xmlns:p="http://schemas.openxmlformats.org/presentationml/2006/main">
  <p:tag name="KSO_WM_UNIT_DIAGRAM_MODELTYPE" val="stripeEnum"/>
  <p:tag name="KSO_WM_UNIT_ISCONTENTSTITLE" val="0"/>
  <p:tag name="KSO_WM_UNIT_PRESET_TEXT" val="02 项目内容"/>
  <p:tag name="KSO_WM_UNIT_NOCLEAR" val="0"/>
  <p:tag name="KSO_WM_UNIT_VALUE" val="30"/>
  <p:tag name="KSO_WM_UNIT_HIGHLIGHT" val="0"/>
  <p:tag name="KSO_WM_UNIT_COMPATIBLE" val="0"/>
  <p:tag name="KSO_WM_UNIT_DIAGRAM_ISNUMVISUAL" val="0"/>
  <p:tag name="KSO_WM_UNIT_DIAGRAM_ISREFERUNIT" val="0"/>
  <p:tag name="KSO_WM_UNIT_TYPE" val="h_a"/>
  <p:tag name="KSO_WM_UNIT_INDEX" val="2_1"/>
  <p:tag name="KSO_WM_UNIT_ID" val="diagram20201612_1*h_a*2_1"/>
  <p:tag name="KSO_WM_TEMPLATE_CATEGORY" val="diagram"/>
  <p:tag name="KSO_WM_TEMPLATE_INDEX" val="20201612"/>
  <p:tag name="KSO_WM_UNIT_LAYERLEVEL" val="1_1"/>
  <p:tag name="KSO_WM_TAG_VERSION" val="1.0"/>
  <p:tag name="KSO_WM_BEAUTIFY_FLAG" val="#wm#"/>
</p:tagLst>
</file>

<file path=ppt/tags/tag26.xml><?xml version="1.0" encoding="utf-8"?>
<p:tagLst xmlns:p="http://schemas.openxmlformats.org/presentationml/2006/main">
  <p:tag name="KSO_WM_UNIT_DIAGRAM_MODELTYPE" val="stripeEnum"/>
  <p:tag name="KSO_WM_UNIT_PRESET_TEXT" val="点击此处添加正文，文字是您思想的提炼，为了演示发布的良好效果，请言简意赅的阐述您的观点。您的正文已经经简明扼要，字字珠玑，但信息却千丝万缕、错综复杂，需要用更多的文字来表述。"/>
  <p:tag name="KSO_WM_UNIT_NOCLEAR" val="0"/>
  <p:tag name="KSO_WM_UNIT_VALUE" val="102"/>
  <p:tag name="KSO_WM_UNIT_HIGHLIGHT" val="0"/>
  <p:tag name="KSO_WM_UNIT_COMPATIBLE" val="0"/>
  <p:tag name="KSO_WM_UNIT_DIAGRAM_ISNUMVISUAL" val="0"/>
  <p:tag name="KSO_WM_UNIT_DIAGRAM_ISREFERUNIT" val="0"/>
  <p:tag name="KSO_WM_UNIT_TYPE" val="h_f"/>
  <p:tag name="KSO_WM_UNIT_INDEX" val="2_1"/>
  <p:tag name="KSO_WM_UNIT_ID" val="diagram20201612_1*h_f*2_1"/>
  <p:tag name="KSO_WM_TEMPLATE_CATEGORY" val="diagram"/>
  <p:tag name="KSO_WM_TEMPLATE_INDEX" val="20201612"/>
  <p:tag name="KSO_WM_UNIT_LAYERLEVEL" val="1_1"/>
  <p:tag name="KSO_WM_TAG_VERSION" val="1.0"/>
  <p:tag name="KSO_WM_BEAUTIFY_FLAG" val="#wm#"/>
</p:tagLst>
</file>

<file path=ppt/tags/tag27.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1_1"/>
  <p:tag name="KSO_WM_UNIT_ID" val="diagram20201612_1*h_d*1_1"/>
  <p:tag name="KSO_WM_TEMPLATE_CATEGORY" val="diagram"/>
  <p:tag name="KSO_WM_TEMPLATE_INDEX" val="20201612"/>
  <p:tag name="KSO_WM_UNIT_LAYERLEVEL" val="1_1"/>
  <p:tag name="KSO_WM_TAG_VERSION" val="1.0"/>
  <p:tag name="KSO_WM_BEAUTIFY_FLAG" val="#wm#"/>
</p:tagLst>
</file>

<file path=ppt/tags/tag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UNIT_TYPE" val="h_i"/>
  <p:tag name="KSO_WM_UNIT_INDEX" val="2_2"/>
  <p:tag name="KSO_WM_UNIT_ID" val="diagram20201612_1*h_i*2_2"/>
  <p:tag name="KSO_WM_TEMPLATE_CATEGORY" val="diagram"/>
  <p:tag name="KSO_WM_TEMPLATE_INDEX" val="20201612"/>
  <p:tag name="KSO_WM_UNIT_LAYERLEVEL" val="1_1"/>
  <p:tag name="KSO_WM_TAG_VERSION" val="1.0"/>
  <p:tag name="KSO_WM_BEAUTIFY_FLAG" val="#wm#"/>
</p:tagLst>
</file>

<file path=ppt/tags/tag29.xml><?xml version="1.0" encoding="utf-8"?>
<p:tagLst xmlns:p="http://schemas.openxmlformats.org/presentationml/2006/main">
  <p:tag name="KSO_WM_UNIT_DIAGRAM_MODELTYPE" val="stripeEnum"/>
  <p:tag name="KSO_WM_UNIT_VALUE" val="476*635"/>
  <p:tag name="KSO_WM_UNIT_HIGHLIGHT" val="0"/>
  <p:tag name="KSO_WM_UNIT_COMPATIBLE" val="0"/>
  <p:tag name="KSO_WM_UNIT_DIAGRAM_ISNUMVISUAL" val="0"/>
  <p:tag name="KSO_WM_UNIT_DIAGRAM_ISREFERUNIT" val="0"/>
  <p:tag name="KSO_WM_UNIT_TYPE" val="h_d"/>
  <p:tag name="KSO_WM_UNIT_INDEX" val="2_1"/>
  <p:tag name="KSO_WM_UNIT_ID" val="diagram20201612_1*h_d*2_1"/>
  <p:tag name="KSO_WM_TEMPLATE_CATEGORY" val="diagram"/>
  <p:tag name="KSO_WM_TEMPLATE_INDEX" val="20201612"/>
  <p:tag name="KSO_WM_UNIT_LAYERLEVEL" val="1_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BEAUTIFY_FLAG" val="#wm#"/>
  <p:tag name="KSO_WM_TEMPLATE_CATEGORY" val="custom"/>
  <p:tag name="KSO_WM_TEMPLATE_INDEX" val="20191204"/>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BEAUTIFY_FLAG" val="#wm#"/>
  <p:tag name="KSO_WM_TEMPLATE_CATEGORY" val="custom"/>
  <p:tag name="KSO_WM_TEMPLATE_INDEX" val="20191204"/>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9.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78.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79.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8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9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2"/>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2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f*1_1_1"/>
  <p:tag name="KSO_WM_TEMPLATE_CATEGORY" val="diagram"/>
  <p:tag name="KSO_WM_TEMPLATE_INDEX" val="2020011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VALUE" val="147"/>
  <p:tag name="KSO_WM_UNIT_PRESET_TEXT" val="单击此处添加文本具体内容，简明扼要的阐述您的观点。根据需要可酌情增减文字，以便观者准确的理解您传达的思想。"/>
  <p:tag name="KSO_WM_UNIT_TEXT_FILL_FORE_SCHEMECOLOR_INDEX" val="16"/>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2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 name="KSO_WM_UNIT_LINE_FORE_SCHEMECOLOR_INDEX" val="14"/>
  <p:tag name="KSO_WM_UNIT_LINE_FILL_TYPE" val="2"/>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18_1*q_h_i*1_1_1"/>
  <p:tag name="KSO_WM_TEMPLATE_CATEGORY" val="diagram"/>
  <p:tag name="KSO_WM_TEMPLATE_INDEX" val="20200118"/>
  <p:tag name="KSO_WM_UNIT_LAYERLEVEL" val="1_1_1"/>
  <p:tag name="KSO_WM_TAG_VERSION" val="1.0"/>
  <p:tag name="KSO_WM_BEAUTIFY_FLAG" val="#wm#"/>
  <p:tag name="KSO_WM_DIAGRAM_GROUP_CODE" val="q1-1"/>
  <p:tag name="KSO_WM_UNIT_TYPE" val="q_h_i"/>
  <p:tag name="KSO_WM_UNIT_INDEX" val="1_1_1"/>
  <p:tag name="KSO_WM_UNIT_FILL_FORE_SCHEMECOLOR_INDEX" val="14"/>
  <p:tag name="KSO_WM_UNIT_FILL_TYPE" val="1"/>
  <p:tag name="KSO_WM_UNIT_LINE_FORE_SCHEMECOLOR_INDEX" val="14"/>
  <p:tag name="KSO_WM_UNIT_LINE_FILL_TYPE" val="2"/>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3595</Words>
  <Application>WPS 演示</Application>
  <PresentationFormat>自定义</PresentationFormat>
  <Paragraphs>254</Paragraphs>
  <Slides>23</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等线</vt:lpstr>
      <vt:lpstr>华康俪金黑W8(P)</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247</cp:revision>
  <dcterms:created xsi:type="dcterms:W3CDTF">2019-11-11T13:37:00Z</dcterms:created>
  <dcterms:modified xsi:type="dcterms:W3CDTF">2022-02-28T02:03:36Z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